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96" r:id="rId5"/>
    <p:sldMasterId id="2147483723" r:id="rId6"/>
  </p:sldMasterIdLst>
  <p:notesMasterIdLst>
    <p:notesMasterId r:id="rId40"/>
  </p:notesMasterIdLst>
  <p:sldIdLst>
    <p:sldId id="256" r:id="rId7"/>
    <p:sldId id="2143187439" r:id="rId8"/>
    <p:sldId id="923" r:id="rId9"/>
    <p:sldId id="2143187440" r:id="rId10"/>
    <p:sldId id="2143187438" r:id="rId11"/>
    <p:sldId id="901" r:id="rId12"/>
    <p:sldId id="1093" r:id="rId13"/>
    <p:sldId id="2143187434" r:id="rId14"/>
    <p:sldId id="944" r:id="rId15"/>
    <p:sldId id="2143187309" r:id="rId16"/>
    <p:sldId id="274" r:id="rId17"/>
    <p:sldId id="958" r:id="rId18"/>
    <p:sldId id="949" r:id="rId19"/>
    <p:sldId id="959" r:id="rId20"/>
    <p:sldId id="961" r:id="rId21"/>
    <p:sldId id="962" r:id="rId22"/>
    <p:sldId id="968" r:id="rId23"/>
    <p:sldId id="963" r:id="rId24"/>
    <p:sldId id="2143187442" r:id="rId25"/>
    <p:sldId id="964" r:id="rId26"/>
    <p:sldId id="333" r:id="rId27"/>
    <p:sldId id="965" r:id="rId28"/>
    <p:sldId id="966" r:id="rId29"/>
    <p:sldId id="267" r:id="rId30"/>
    <p:sldId id="269" r:id="rId31"/>
    <p:sldId id="618" r:id="rId32"/>
    <p:sldId id="271" r:id="rId33"/>
    <p:sldId id="287" r:id="rId34"/>
    <p:sldId id="1009" r:id="rId35"/>
    <p:sldId id="2143187307" r:id="rId36"/>
    <p:sldId id="2143187308" r:id="rId37"/>
    <p:sldId id="2143187435" r:id="rId38"/>
    <p:sldId id="259" r:id="rId39"/>
  </p:sldIdLst>
  <p:sldSz cx="107997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DF7F"/>
    <a:srgbClr val="FFD34C"/>
    <a:srgbClr val="FFC619"/>
    <a:srgbClr val="AF1C11"/>
    <a:srgbClr val="E2AC00"/>
    <a:srgbClr val="CC5D12"/>
    <a:srgbClr val="FFCCCC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C2518-FD6B-409E-B8D4-B2C4E479B237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</dgm:pt>
    <dgm:pt modelId="{8F5ACD95-A3C2-4728-B748-D0A07D1200B1}" type="pres">
      <dgm:prSet presAssocID="{B89C2518-FD6B-409E-B8D4-B2C4E479B237}" presName="Name0" presStyleCnt="0">
        <dgm:presLayoutVars>
          <dgm:dir/>
          <dgm:resizeHandles val="exact"/>
        </dgm:presLayoutVars>
      </dgm:prSet>
      <dgm:spPr/>
    </dgm:pt>
  </dgm:ptLst>
  <dgm:cxnLst>
    <dgm:cxn modelId="{220C842E-5116-4286-8EF7-FF7A8BBEDA5D}" type="presOf" srcId="{B89C2518-FD6B-409E-B8D4-B2C4E479B237}" destId="{8F5ACD95-A3C2-4728-B748-D0A07D1200B1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F0EC7-9547-4F93-B274-335527FD1234}" type="doc">
      <dgm:prSet loTypeId="urn:microsoft.com/office/officeart/2005/8/layout/default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ZA"/>
        </a:p>
      </dgm:t>
    </dgm:pt>
    <dgm:pt modelId="{9369A099-5182-4311-848E-25AD038AFB28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7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COUNTRY</a:t>
          </a:r>
        </a:p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7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Constitution, NDP, MTSF, Competitiveness Indices (</a:t>
          </a:r>
          <a:r>
            <a:rPr kumimoji="0" lang="en-US" sz="1700" b="0" i="0" u="none" strike="noStrike" cap="none" spc="0" normalizeH="0" baseline="0" noProof="0" err="1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</a:t>
          </a:r>
          <a:r>
            <a:rPr kumimoji="0" lang="en-US" sz="17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IMD and WEF)</a:t>
          </a:r>
          <a:endParaRPr lang="en-ZA" sz="1700">
            <a:solidFill>
              <a:schemeClr val="tx1"/>
            </a:solidFill>
          </a:endParaRPr>
        </a:p>
      </dgm:t>
    </dgm:pt>
    <dgm:pt modelId="{73411909-5FBF-446D-95B6-68A8A60ABD6B}" type="parTrans" cxnId="{485DFA91-C73A-4B2D-B872-8BF166AD14E7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54C9F3C4-0113-4E76-A793-2452A38681D5}" type="sibTrans" cxnId="{485DFA91-C73A-4B2D-B872-8BF166AD14E7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77E46F00-2192-4239-8037-CD365C2DE6E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ZA" sz="17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INDUSTRY </a:t>
          </a:r>
        </a:p>
        <a:p>
          <a:pPr>
            <a:buClrTx/>
            <a:buSzTx/>
            <a:buFontTx/>
            <a:buNone/>
          </a:pPr>
          <a:r>
            <a:rPr kumimoji="0" lang="en-ZA" sz="17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Sector Master Plans, Productivity Statistics, Sector Studies </a:t>
          </a:r>
          <a:endParaRPr lang="en-ZA" sz="1700">
            <a:solidFill>
              <a:schemeClr val="tx1"/>
            </a:solidFill>
          </a:endParaRPr>
        </a:p>
      </dgm:t>
    </dgm:pt>
    <dgm:pt modelId="{A3CD7E23-456C-49D1-9BD2-B6B912F58F2B}" type="parTrans" cxnId="{77024EA1-23F9-4120-AADE-FB002E2700D0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1F18C9FD-6935-4E5B-82F3-9A2DD88CAB30}" type="sibTrans" cxnId="{77024EA1-23F9-4120-AADE-FB002E2700D0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492C0310-5AF8-4F07-8E61-CB96D966A44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ZA" sz="17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ENTERPRISE LEVEL</a:t>
          </a:r>
        </a:p>
        <a:p>
          <a:pPr>
            <a:buClrTx/>
            <a:buSzTx/>
            <a:buFontTx/>
            <a:buNone/>
          </a:pPr>
          <a:r>
            <a:rPr kumimoji="0" lang="en-ZA" sz="17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Competitiveness Improvement Solutions (CIS) and Business Turnaround and Recovery (BT &amp;R)</a:t>
          </a:r>
          <a:endParaRPr lang="en-ZA" sz="1700">
            <a:solidFill>
              <a:schemeClr val="tx1"/>
            </a:solidFill>
          </a:endParaRPr>
        </a:p>
      </dgm:t>
    </dgm:pt>
    <dgm:pt modelId="{F19491A4-93FF-413D-A631-C395D04ADCCC}" type="parTrans" cxnId="{8C7F14C5-7FF4-4F40-8690-0C8F31FA623E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820CA161-B9BB-42F0-BE1A-45716FC7DC6B}" type="sibTrans" cxnId="{8C7F14C5-7FF4-4F40-8690-0C8F31FA623E}">
      <dgm:prSet/>
      <dgm:spPr/>
      <dgm:t>
        <a:bodyPr/>
        <a:lstStyle/>
        <a:p>
          <a:endParaRPr lang="en-ZA" sz="1700">
            <a:solidFill>
              <a:schemeClr val="tx1"/>
            </a:solidFill>
          </a:endParaRPr>
        </a:p>
      </dgm:t>
    </dgm:pt>
    <dgm:pt modelId="{7AB52031-9A1F-479C-9199-0676725AA60D}" type="pres">
      <dgm:prSet presAssocID="{C96F0EC7-9547-4F93-B274-335527FD1234}" presName="diagram" presStyleCnt="0">
        <dgm:presLayoutVars>
          <dgm:dir/>
          <dgm:resizeHandles val="exact"/>
        </dgm:presLayoutVars>
      </dgm:prSet>
      <dgm:spPr/>
    </dgm:pt>
    <dgm:pt modelId="{23839AC6-07BC-4C75-9416-CE758126E28D}" type="pres">
      <dgm:prSet presAssocID="{9369A099-5182-4311-848E-25AD038AFB28}" presName="node" presStyleLbl="node1" presStyleIdx="0" presStyleCnt="3">
        <dgm:presLayoutVars>
          <dgm:bulletEnabled val="1"/>
        </dgm:presLayoutVars>
      </dgm:prSet>
      <dgm:spPr/>
    </dgm:pt>
    <dgm:pt modelId="{2A3F2C69-E590-4297-B4D3-BCDCEF4E6489}" type="pres">
      <dgm:prSet presAssocID="{54C9F3C4-0113-4E76-A793-2452A38681D5}" presName="sibTrans" presStyleCnt="0"/>
      <dgm:spPr/>
    </dgm:pt>
    <dgm:pt modelId="{74BCBDED-86E9-48EA-A46E-62D73187BA0F}" type="pres">
      <dgm:prSet presAssocID="{77E46F00-2192-4239-8037-CD365C2DE6E7}" presName="node" presStyleLbl="node1" presStyleIdx="1" presStyleCnt="3">
        <dgm:presLayoutVars>
          <dgm:bulletEnabled val="1"/>
        </dgm:presLayoutVars>
      </dgm:prSet>
      <dgm:spPr/>
    </dgm:pt>
    <dgm:pt modelId="{0C6C0C40-A328-4193-B23C-85A644773F0E}" type="pres">
      <dgm:prSet presAssocID="{1F18C9FD-6935-4E5B-82F3-9A2DD88CAB30}" presName="sibTrans" presStyleCnt="0"/>
      <dgm:spPr/>
    </dgm:pt>
    <dgm:pt modelId="{9253A3C7-94B6-4CFC-B8CA-E9FB616291F8}" type="pres">
      <dgm:prSet presAssocID="{492C0310-5AF8-4F07-8E61-CB96D966A441}" presName="node" presStyleLbl="node1" presStyleIdx="2" presStyleCnt="3" custLinFactNeighborX="0" custLinFactNeighborY="103">
        <dgm:presLayoutVars>
          <dgm:bulletEnabled val="1"/>
        </dgm:presLayoutVars>
      </dgm:prSet>
      <dgm:spPr/>
    </dgm:pt>
  </dgm:ptLst>
  <dgm:cxnLst>
    <dgm:cxn modelId="{8B51910D-E63B-42CA-8FDE-FC782ED5CA1C}" type="presOf" srcId="{492C0310-5AF8-4F07-8E61-CB96D966A441}" destId="{9253A3C7-94B6-4CFC-B8CA-E9FB616291F8}" srcOrd="0" destOrd="0" presId="urn:microsoft.com/office/officeart/2005/8/layout/default"/>
    <dgm:cxn modelId="{18190E1C-FB5A-446F-89AE-DC1258BE0B22}" type="presOf" srcId="{C96F0EC7-9547-4F93-B274-335527FD1234}" destId="{7AB52031-9A1F-479C-9199-0676725AA60D}" srcOrd="0" destOrd="0" presId="urn:microsoft.com/office/officeart/2005/8/layout/default"/>
    <dgm:cxn modelId="{9C67344F-C023-42CD-BEF1-5C57E8573F85}" type="presOf" srcId="{9369A099-5182-4311-848E-25AD038AFB28}" destId="{23839AC6-07BC-4C75-9416-CE758126E28D}" srcOrd="0" destOrd="0" presId="urn:microsoft.com/office/officeart/2005/8/layout/default"/>
    <dgm:cxn modelId="{485DFA91-C73A-4B2D-B872-8BF166AD14E7}" srcId="{C96F0EC7-9547-4F93-B274-335527FD1234}" destId="{9369A099-5182-4311-848E-25AD038AFB28}" srcOrd="0" destOrd="0" parTransId="{73411909-5FBF-446D-95B6-68A8A60ABD6B}" sibTransId="{54C9F3C4-0113-4E76-A793-2452A38681D5}"/>
    <dgm:cxn modelId="{77024EA1-23F9-4120-AADE-FB002E2700D0}" srcId="{C96F0EC7-9547-4F93-B274-335527FD1234}" destId="{77E46F00-2192-4239-8037-CD365C2DE6E7}" srcOrd="1" destOrd="0" parTransId="{A3CD7E23-456C-49D1-9BD2-B6B912F58F2B}" sibTransId="{1F18C9FD-6935-4E5B-82F3-9A2DD88CAB30}"/>
    <dgm:cxn modelId="{8C7F14C5-7FF4-4F40-8690-0C8F31FA623E}" srcId="{C96F0EC7-9547-4F93-B274-335527FD1234}" destId="{492C0310-5AF8-4F07-8E61-CB96D966A441}" srcOrd="2" destOrd="0" parTransId="{F19491A4-93FF-413D-A631-C395D04ADCCC}" sibTransId="{820CA161-B9BB-42F0-BE1A-45716FC7DC6B}"/>
    <dgm:cxn modelId="{776DFBC6-520C-408F-B037-63D1451DB001}" type="presOf" srcId="{77E46F00-2192-4239-8037-CD365C2DE6E7}" destId="{74BCBDED-86E9-48EA-A46E-62D73187BA0F}" srcOrd="0" destOrd="0" presId="urn:microsoft.com/office/officeart/2005/8/layout/default"/>
    <dgm:cxn modelId="{0610AF22-79A5-48BE-84C8-5C573482DCED}" type="presParOf" srcId="{7AB52031-9A1F-479C-9199-0676725AA60D}" destId="{23839AC6-07BC-4C75-9416-CE758126E28D}" srcOrd="0" destOrd="0" presId="urn:microsoft.com/office/officeart/2005/8/layout/default"/>
    <dgm:cxn modelId="{B293B7B3-A775-4F3E-99B2-F582F630C0BD}" type="presParOf" srcId="{7AB52031-9A1F-479C-9199-0676725AA60D}" destId="{2A3F2C69-E590-4297-B4D3-BCDCEF4E6489}" srcOrd="1" destOrd="0" presId="urn:microsoft.com/office/officeart/2005/8/layout/default"/>
    <dgm:cxn modelId="{992A2628-70BC-4DD2-9665-8338FBE45F1D}" type="presParOf" srcId="{7AB52031-9A1F-479C-9199-0676725AA60D}" destId="{74BCBDED-86E9-48EA-A46E-62D73187BA0F}" srcOrd="2" destOrd="0" presId="urn:microsoft.com/office/officeart/2005/8/layout/default"/>
    <dgm:cxn modelId="{8180B84B-B7B5-4442-A559-842DFF509737}" type="presParOf" srcId="{7AB52031-9A1F-479C-9199-0676725AA60D}" destId="{0C6C0C40-A328-4193-B23C-85A644773F0E}" srcOrd="3" destOrd="0" presId="urn:microsoft.com/office/officeart/2005/8/layout/default"/>
    <dgm:cxn modelId="{4A807159-3946-4109-91CC-DE0E3461AB86}" type="presParOf" srcId="{7AB52031-9A1F-479C-9199-0676725AA60D}" destId="{9253A3C7-94B6-4CFC-B8CA-E9FB616291F8}" srcOrd="4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F0EC7-9547-4F93-B274-335527FD1234}" type="doc">
      <dgm:prSet loTypeId="urn:microsoft.com/office/officeart/2005/8/layout/vList2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ZA"/>
        </a:p>
      </dgm:t>
    </dgm:pt>
    <dgm:pt modelId="{9369A099-5182-4311-848E-25AD038AFB28}">
      <dgm:prSet phldrT="[Text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Char char="•"/>
          </a:pPr>
          <a:r>
            <a:rPr kumimoji="0" lang="en-ZA" sz="18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VISION</a:t>
          </a:r>
        </a:p>
        <a:p>
          <a:pPr algn="ctr">
            <a:buClrTx/>
            <a:buSzTx/>
            <a:buFontTx/>
            <a:buNone/>
          </a:pPr>
          <a:r>
            <a:rPr kumimoji="0" lang="en-ZA" sz="18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lead and inspire a productive and competitive South Africa</a:t>
          </a:r>
          <a:endParaRPr lang="en-ZA" sz="1800">
            <a:solidFill>
              <a:schemeClr val="tx1"/>
            </a:solidFill>
          </a:endParaRPr>
        </a:p>
      </dgm:t>
    </dgm:pt>
    <dgm:pt modelId="{73411909-5FBF-446D-95B6-68A8A60ABD6B}" type="parTrans" cxnId="{485DFA91-C73A-4B2D-B872-8BF166AD14E7}">
      <dgm:prSet/>
      <dgm:spPr/>
      <dgm:t>
        <a:bodyPr/>
        <a:lstStyle/>
        <a:p>
          <a:pPr algn="ctr"/>
          <a:endParaRPr lang="en-ZA" sz="1800">
            <a:solidFill>
              <a:schemeClr val="tx1"/>
            </a:solidFill>
          </a:endParaRPr>
        </a:p>
      </dgm:t>
    </dgm:pt>
    <dgm:pt modelId="{54C9F3C4-0113-4E76-A793-2452A38681D5}" type="sibTrans" cxnId="{485DFA91-C73A-4B2D-B872-8BF166AD14E7}">
      <dgm:prSet/>
      <dgm:spPr/>
      <dgm:t>
        <a:bodyPr/>
        <a:lstStyle/>
        <a:p>
          <a:pPr algn="ctr"/>
          <a:endParaRPr lang="en-ZA" sz="1800">
            <a:solidFill>
              <a:schemeClr val="tx1"/>
            </a:solidFill>
          </a:endParaRPr>
        </a:p>
      </dgm:t>
    </dgm:pt>
    <dgm:pt modelId="{F3E5B8B2-1B84-4ECC-944A-A66E6EA8AA44}">
      <dgm:prSet phldrT="[Text]" custT="1"/>
      <dgm:spPr/>
      <dgm:t>
        <a:bodyPr/>
        <a:lstStyle/>
        <a:p>
          <a:pPr algn="ctr">
            <a:buClrTx/>
            <a:buSzTx/>
          </a:pPr>
          <a:r>
            <a:rPr kumimoji="0" lang="en-ZA" sz="18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</a:t>
          </a:r>
        </a:p>
        <a:p>
          <a:pPr algn="ctr">
            <a:buClrTx/>
            <a:buSzTx/>
          </a:pPr>
          <a:r>
            <a:rPr kumimoji="0" lang="en-ZA" sz="1800" b="0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improve productivity by diagnosing, advising, implementing, monitoring and evaluating solutions aimed at improving South Africa’s sustainable growth, development and employment through increase competitiveness</a:t>
          </a:r>
          <a:endParaRPr lang="en-ZA" sz="1800">
            <a:solidFill>
              <a:schemeClr val="tx1"/>
            </a:solidFill>
          </a:endParaRPr>
        </a:p>
      </dgm:t>
    </dgm:pt>
    <dgm:pt modelId="{456E7D84-E8B1-4940-997D-544A297F8F41}" type="parTrans" cxnId="{EC131D38-1959-4E7F-AD34-5BAF9825BFA3}">
      <dgm:prSet/>
      <dgm:spPr/>
      <dgm:t>
        <a:bodyPr/>
        <a:lstStyle/>
        <a:p>
          <a:pPr algn="ctr"/>
          <a:endParaRPr lang="en-ZA" sz="1800">
            <a:solidFill>
              <a:schemeClr val="tx1"/>
            </a:solidFill>
          </a:endParaRPr>
        </a:p>
      </dgm:t>
    </dgm:pt>
    <dgm:pt modelId="{AFC5D03A-D90F-4EFC-95FA-16472F9C372A}" type="sibTrans" cxnId="{EC131D38-1959-4E7F-AD34-5BAF9825BFA3}">
      <dgm:prSet/>
      <dgm:spPr/>
      <dgm:t>
        <a:bodyPr/>
        <a:lstStyle/>
        <a:p>
          <a:pPr algn="ctr"/>
          <a:endParaRPr lang="en-ZA" sz="1800">
            <a:solidFill>
              <a:schemeClr val="tx1"/>
            </a:solidFill>
          </a:endParaRPr>
        </a:p>
      </dgm:t>
    </dgm:pt>
    <dgm:pt modelId="{DA77A533-E1AD-4224-B14A-CCCC9CB3F5EB}">
      <dgm:prSet phldrT="[Text]" custT="1"/>
      <dgm:spPr/>
      <dgm:t>
        <a:bodyPr/>
        <a:lstStyle/>
        <a:p>
          <a:pPr algn="ctr">
            <a:buClrTx/>
            <a:buSzTx/>
          </a:pPr>
          <a:r>
            <a: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VALUE PROPOSITION</a:t>
          </a:r>
        </a:p>
        <a:p>
          <a:pPr algn="ctr">
            <a:buClrTx/>
            <a:buSzTx/>
          </a:pPr>
          <a:r>
            <a: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Productivity and Competitiveness Improvement Solutions to enhance the productivity and operational efficiency of enterprises throughout the business lifecycle to accelerate the creation of wealth and decent work.</a:t>
          </a:r>
          <a:endParaRPr lang="en-ZA" sz="1800">
            <a:solidFill>
              <a:schemeClr val="tx1"/>
            </a:solidFill>
          </a:endParaRPr>
        </a:p>
      </dgm:t>
    </dgm:pt>
    <dgm:pt modelId="{F63C7BC2-4A60-4490-A70F-24A6FC6FDBD9}" type="parTrans" cxnId="{0DF2A2E0-0236-4113-B059-48656C1EA0F0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B32B5083-FA23-4BDF-9A76-83BE8AEF2BF2}" type="sibTrans" cxnId="{0DF2A2E0-0236-4113-B059-48656C1EA0F0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69F4FB63-6987-4E11-BD59-8D7DAC90A614}" type="pres">
      <dgm:prSet presAssocID="{C96F0EC7-9547-4F93-B274-335527FD1234}" presName="linear" presStyleCnt="0">
        <dgm:presLayoutVars>
          <dgm:animLvl val="lvl"/>
          <dgm:resizeHandles val="exact"/>
        </dgm:presLayoutVars>
      </dgm:prSet>
      <dgm:spPr/>
    </dgm:pt>
    <dgm:pt modelId="{30648F12-4081-42AD-A0A5-038E4098C876}" type="pres">
      <dgm:prSet presAssocID="{9369A099-5182-4311-848E-25AD038AFB28}" presName="parentText" presStyleLbl="node1" presStyleIdx="0" presStyleCnt="3" custScaleY="68476" custLinFactY="-26008" custLinFactNeighborY="-100000">
        <dgm:presLayoutVars>
          <dgm:chMax val="0"/>
          <dgm:bulletEnabled val="1"/>
        </dgm:presLayoutVars>
      </dgm:prSet>
      <dgm:spPr/>
    </dgm:pt>
    <dgm:pt modelId="{6635C819-C92B-4681-B126-04B46C0169A9}" type="pres">
      <dgm:prSet presAssocID="{54C9F3C4-0113-4E76-A793-2452A38681D5}" presName="spacer" presStyleCnt="0"/>
      <dgm:spPr/>
    </dgm:pt>
    <dgm:pt modelId="{62036E37-86B3-4E25-AC33-0CDFF0886C8E}" type="pres">
      <dgm:prSet presAssocID="{F3E5B8B2-1B84-4ECC-944A-A66E6EA8AA44}" presName="parentText" presStyleLbl="node1" presStyleIdx="1" presStyleCnt="3" custScaleY="107422" custLinFactY="-510" custLinFactNeighborY="-100000">
        <dgm:presLayoutVars>
          <dgm:chMax val="0"/>
          <dgm:bulletEnabled val="1"/>
        </dgm:presLayoutVars>
      </dgm:prSet>
      <dgm:spPr/>
    </dgm:pt>
    <dgm:pt modelId="{8FAD54CA-8730-46A5-A991-91F5646D6164}" type="pres">
      <dgm:prSet presAssocID="{AFC5D03A-D90F-4EFC-95FA-16472F9C372A}" presName="spacer" presStyleCnt="0"/>
      <dgm:spPr/>
    </dgm:pt>
    <dgm:pt modelId="{0AB49EBD-1FDD-4A29-8D8A-5F7F7B2A19E9}" type="pres">
      <dgm:prSet presAssocID="{DA77A533-E1AD-4224-B14A-CCCC9CB3F5EB}" presName="parentText" presStyleLbl="node1" presStyleIdx="2" presStyleCnt="3" custScaleY="120260" custLinFactY="22249" custLinFactNeighborY="100000">
        <dgm:presLayoutVars>
          <dgm:chMax val="0"/>
          <dgm:bulletEnabled val="1"/>
        </dgm:presLayoutVars>
      </dgm:prSet>
      <dgm:spPr/>
    </dgm:pt>
  </dgm:ptLst>
  <dgm:cxnLst>
    <dgm:cxn modelId="{116AEF18-6D24-4334-974D-13A74CAAA7C6}" type="presOf" srcId="{F3E5B8B2-1B84-4ECC-944A-A66E6EA8AA44}" destId="{62036E37-86B3-4E25-AC33-0CDFF0886C8E}" srcOrd="0" destOrd="0" presId="urn:microsoft.com/office/officeart/2005/8/layout/vList2"/>
    <dgm:cxn modelId="{EC131D38-1959-4E7F-AD34-5BAF9825BFA3}" srcId="{C96F0EC7-9547-4F93-B274-335527FD1234}" destId="{F3E5B8B2-1B84-4ECC-944A-A66E6EA8AA44}" srcOrd="1" destOrd="0" parTransId="{456E7D84-E8B1-4940-997D-544A297F8F41}" sibTransId="{AFC5D03A-D90F-4EFC-95FA-16472F9C372A}"/>
    <dgm:cxn modelId="{E6C1EA49-1F25-49FF-9FE7-1E61DB2C0284}" type="presOf" srcId="{9369A099-5182-4311-848E-25AD038AFB28}" destId="{30648F12-4081-42AD-A0A5-038E4098C876}" srcOrd="0" destOrd="0" presId="urn:microsoft.com/office/officeart/2005/8/layout/vList2"/>
    <dgm:cxn modelId="{9B403854-C9FC-441E-9BE5-886B668D36F4}" type="presOf" srcId="{C96F0EC7-9547-4F93-B274-335527FD1234}" destId="{69F4FB63-6987-4E11-BD59-8D7DAC90A614}" srcOrd="0" destOrd="0" presId="urn:microsoft.com/office/officeart/2005/8/layout/vList2"/>
    <dgm:cxn modelId="{485DFA91-C73A-4B2D-B872-8BF166AD14E7}" srcId="{C96F0EC7-9547-4F93-B274-335527FD1234}" destId="{9369A099-5182-4311-848E-25AD038AFB28}" srcOrd="0" destOrd="0" parTransId="{73411909-5FBF-446D-95B6-68A8A60ABD6B}" sibTransId="{54C9F3C4-0113-4E76-A793-2452A38681D5}"/>
    <dgm:cxn modelId="{A1AF849D-FE7E-49A9-9AEB-F64203C8D587}" type="presOf" srcId="{DA77A533-E1AD-4224-B14A-CCCC9CB3F5EB}" destId="{0AB49EBD-1FDD-4A29-8D8A-5F7F7B2A19E9}" srcOrd="0" destOrd="0" presId="urn:microsoft.com/office/officeart/2005/8/layout/vList2"/>
    <dgm:cxn modelId="{0DF2A2E0-0236-4113-B059-48656C1EA0F0}" srcId="{C96F0EC7-9547-4F93-B274-335527FD1234}" destId="{DA77A533-E1AD-4224-B14A-CCCC9CB3F5EB}" srcOrd="2" destOrd="0" parTransId="{F63C7BC2-4A60-4490-A70F-24A6FC6FDBD9}" sibTransId="{B32B5083-FA23-4BDF-9A76-83BE8AEF2BF2}"/>
    <dgm:cxn modelId="{8B31EAC7-0F65-4978-B1B8-B4A7664D2722}" type="presParOf" srcId="{69F4FB63-6987-4E11-BD59-8D7DAC90A614}" destId="{30648F12-4081-42AD-A0A5-038E4098C876}" srcOrd="0" destOrd="0" presId="urn:microsoft.com/office/officeart/2005/8/layout/vList2"/>
    <dgm:cxn modelId="{FC36169A-3641-4413-B1FD-29ADACCF9B15}" type="presParOf" srcId="{69F4FB63-6987-4E11-BD59-8D7DAC90A614}" destId="{6635C819-C92B-4681-B126-04B46C0169A9}" srcOrd="1" destOrd="0" presId="urn:microsoft.com/office/officeart/2005/8/layout/vList2"/>
    <dgm:cxn modelId="{47A0C3E5-5259-4320-9451-3C82601FE4A9}" type="presParOf" srcId="{69F4FB63-6987-4E11-BD59-8D7DAC90A614}" destId="{62036E37-86B3-4E25-AC33-0CDFF0886C8E}" srcOrd="2" destOrd="0" presId="urn:microsoft.com/office/officeart/2005/8/layout/vList2"/>
    <dgm:cxn modelId="{B6C19128-E709-4EA8-9937-97BBA3A3B61A}" type="presParOf" srcId="{69F4FB63-6987-4E11-BD59-8D7DAC90A614}" destId="{8FAD54CA-8730-46A5-A991-91F5646D6164}" srcOrd="3" destOrd="0" presId="urn:microsoft.com/office/officeart/2005/8/layout/vList2"/>
    <dgm:cxn modelId="{63A7AA5F-02F9-4FB2-99D9-7E71B911B70C}" type="presParOf" srcId="{69F4FB63-6987-4E11-BD59-8D7DAC90A614}" destId="{0AB49EBD-1FDD-4A29-8D8A-5F7F7B2A19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D9522-A08E-4C8D-8BD6-34A30D6CC2D3}" type="doc">
      <dgm:prSet loTypeId="urn:microsoft.com/office/officeart/2005/8/layout/bList2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ZA"/>
        </a:p>
      </dgm:t>
    </dgm:pt>
    <dgm:pt modelId="{5657F22E-1E82-4AC4-BCBA-6C55052718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031 268 9770</a:t>
          </a:r>
        </a:p>
      </dgm:t>
    </dgm:pt>
    <dgm:pt modelId="{8AEC11B8-EEDB-42D9-804A-F61DF026BBA4}" type="parTrans" cxnId="{8C70EC57-78C4-4253-A9A6-0FD25D442CF5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8EB8B4EA-2538-4D5D-B6EF-AC46275ABF1C}" type="sibTrans" cxnId="{8C70EC57-78C4-4253-A9A6-0FD25D442CF5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700F5367-086C-4429-8B22-08B30104E83B}">
      <dgm:prSet phldrT="[Text]" custT="1"/>
      <dgm:spPr/>
      <dgm:t>
        <a:bodyPr/>
        <a:lstStyle/>
        <a:p>
          <a:r>
            <a: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  <a:p>
          <a:r>
            <a:rPr lang="en-ZA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Acting Executive Manager</a:t>
          </a:r>
        </a:p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 Fulufhelo Madzhie</a:t>
          </a:r>
        </a:p>
      </dgm:t>
    </dgm:pt>
    <dgm:pt modelId="{06EED1D3-A6DB-43B6-9746-86C6000D7BC9}" type="sibTrans" cxnId="{23063906-E257-4EC7-A991-0DE482EE957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04484E29-ABBC-4089-8576-94F3F2343BFF}" type="parTrans" cxnId="{23063906-E257-4EC7-A991-0DE482EE957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4F34DDA0-C882-456F-B60B-6EEB63F163A6}">
      <dgm:prSet phldrT="[Text]" custT="1"/>
      <dgm:spPr/>
      <dgm:t>
        <a:bodyPr/>
        <a:lstStyle/>
        <a:p>
          <a:pPr>
            <a:buNone/>
          </a:pPr>
          <a:r>
            <a:rPr lang="en-ZA" sz="1800" i="0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Midrand</a:t>
          </a:r>
        </a:p>
      </dgm:t>
    </dgm:pt>
    <dgm:pt modelId="{A61D75FE-DB24-413D-BC4C-6DC3072F227A}" type="sibTrans" cxnId="{201E0E4F-F702-4F19-9B82-95519145E49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D338D020-FD51-4F59-BD48-93B12E0F625C}" type="parTrans" cxnId="{201E0E4F-F702-4F19-9B82-95519145E49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DEBD93C3-C14B-438C-989D-AC6D808703C4}">
      <dgm:prSet phldrT="[Text]" custT="1"/>
      <dgm:spPr/>
      <dgm:t>
        <a:bodyPr/>
        <a:lstStyle/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International Business Gateway  </a:t>
          </a:r>
        </a:p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Cnr. New Road and Sixth Roads, Midrand, </a:t>
          </a:r>
        </a:p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011 848 5300</a:t>
          </a:r>
        </a:p>
      </dgm:t>
    </dgm:pt>
    <dgm:pt modelId="{06DDBC68-14EB-4B5D-B1CB-FCEC794687E0}" type="sibTrans" cxnId="{88F0A57D-AA90-47C5-A9B8-637E97D33E37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C25133FB-FDCD-4FFC-B1F7-D0D561C9400C}" type="parTrans" cxnId="{88F0A57D-AA90-47C5-A9B8-637E97D33E37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CCC02A7D-070B-4851-8A26-2FD3AF36FB2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2</a:t>
          </a:r>
        </a:p>
        <a:p>
          <a:pPr>
            <a:lnSpc>
              <a:spcPct val="150000"/>
            </a:lnSpc>
          </a:pPr>
          <a:r>
            <a:rPr lang="en-ZA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Executive Manager: </a:t>
          </a: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 Philiswa Mnguni</a:t>
          </a:r>
        </a:p>
      </dgm:t>
    </dgm:pt>
    <dgm:pt modelId="{1CD36F5C-8A5C-4FE5-A06E-5EEEF64D2066}" type="sibTrans" cxnId="{01FA2E02-4485-429B-85E8-AD09CA66D31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4E8E1A94-EA5D-4000-BFF2-1E860703C2A1}" type="parTrans" cxnId="{01FA2E02-4485-429B-85E8-AD09CA66D314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0A3CFF09-929A-4815-B2D8-CCC28D94F5C1}">
      <dgm:prSet phldrT="[Text]" custT="1"/>
      <dgm:spPr/>
      <dgm:t>
        <a:bodyPr/>
        <a:lstStyle/>
        <a:p>
          <a:pPr>
            <a:buNone/>
          </a:pPr>
          <a:r>
            <a:rPr lang="en-ZA" sz="1800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Cape Town</a:t>
          </a:r>
        </a:p>
      </dgm:t>
    </dgm:pt>
    <dgm:pt modelId="{7D61EEEF-7950-4153-8A09-3B83565D1E1D}" type="sibTrans" cxnId="{7730AE65-0D02-4F5D-911E-A13035D2EEFF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8B3E8362-AB75-43CC-935F-3F1DEEAB44F4}" type="parTrans" cxnId="{7730AE65-0D02-4F5D-911E-A13035D2EEFF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66760173-8749-4D3A-8981-4AD5D4ABD6C3}">
      <dgm:prSet phldrT="[Text]" custT="1"/>
      <dgm:spPr/>
      <dgm:t>
        <a:bodyPr/>
        <a:lstStyle/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Suite 202, 2</a:t>
          </a:r>
          <a:r>
            <a:rPr lang="en-ZA" sz="18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Floor</a:t>
          </a:r>
        </a:p>
      </dgm:t>
    </dgm:pt>
    <dgm:pt modelId="{C77F3B6B-DD43-439F-8D97-358A58A25207}" type="sibTrans" cxnId="{A5EE8080-2870-40DC-90A0-8432EB098060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4947E020-F4D2-4661-AF2A-AA35762839EC}" type="parTrans" cxnId="{A5EE8080-2870-40DC-90A0-8432EB098060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677DBA2F-F72A-4690-9937-483A4EE093A6}">
      <dgm:prSet custT="1"/>
      <dgm:spPr/>
      <dgm:t>
        <a:bodyPr/>
        <a:lstStyle/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Edward III Building, 70 Edward Street</a:t>
          </a:r>
        </a:p>
      </dgm:t>
    </dgm:pt>
    <dgm:pt modelId="{B0C266A0-8F28-465E-AED8-896F3B59F05C}" type="sibTrans" cxnId="{DFACCD4A-2617-47CC-8278-5D397520F6B2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9DED4BA3-8748-426C-A2E9-5C2661649CCE}" type="parTrans" cxnId="{DFACCD4A-2617-47CC-8278-5D397520F6B2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2B3189BC-6051-40E3-8E0F-9C25B558D07D}">
      <dgm:prSet custT="1"/>
      <dgm:spPr/>
      <dgm:t>
        <a:bodyPr/>
        <a:lstStyle/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Bellville</a:t>
          </a:r>
        </a:p>
      </dgm:t>
    </dgm:pt>
    <dgm:pt modelId="{ADD1DDBF-65F0-40EB-9BD2-7391E26DD95A}" type="sibTrans" cxnId="{5AF24EB1-EE34-4F3E-9A5F-FA69CBF43048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D68B01DB-9B9D-43B8-A7C4-DFD1F069BB9D}" type="parTrans" cxnId="{5AF24EB1-EE34-4F3E-9A5F-FA69CBF43048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8F54A5A9-C420-49F4-B33B-718341EB0C05}">
      <dgm:prSet custT="1"/>
      <dgm:spPr/>
      <dgm:t>
        <a:bodyPr/>
        <a:lstStyle/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021 910 1591</a:t>
          </a:r>
        </a:p>
      </dgm:t>
    </dgm:pt>
    <dgm:pt modelId="{2C3A04AF-B989-4912-87D5-7ED5108032F8}" type="sibTrans" cxnId="{442EB7B5-90F3-4CAD-8A95-D26DB401ECCC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45B1CAE5-7FED-46E2-85AF-FA4D87C653E1}" type="parTrans" cxnId="{442EB7B5-90F3-4CAD-8A95-D26DB401ECCC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1760C171-CDDE-44E0-A48F-EF3415A8D4EE}">
      <dgm:prSet custT="1"/>
      <dgm:spPr/>
      <dgm:t>
        <a:bodyPr/>
        <a:lstStyle/>
        <a:p>
          <a:r>
            <a: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3</a:t>
          </a:r>
        </a:p>
        <a:p>
          <a:r>
            <a:rPr lang="en-ZA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Acting Executive Manager: </a:t>
          </a:r>
        </a:p>
        <a:p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 Amelia Naidoo</a:t>
          </a:r>
        </a:p>
      </dgm:t>
    </dgm:pt>
    <dgm:pt modelId="{2B082522-0805-44E6-90C4-04633D742221}" type="sibTrans" cxnId="{7E7FE5B2-9E5B-4DEE-8897-58BB90332FF7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F75DB57F-766E-4FB9-9F9B-93E1CD136006}" type="parTrans" cxnId="{7E7FE5B2-9E5B-4DEE-8897-58BB90332FF7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D3DD20E3-1111-4D93-A11C-6BE281E8A6E6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ZA" sz="1800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eThekwini/Durban</a:t>
          </a:r>
        </a:p>
      </dgm:t>
    </dgm:pt>
    <dgm:pt modelId="{40DFC11F-4E4E-4BDB-B4CA-75BABB5481D7}" type="sibTrans" cxnId="{79A24357-3EC9-4C07-9A55-ACC02B6AC102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1966F21C-BB1D-4C0F-81D9-DF4BCBE2635E}" type="parTrans" cxnId="{79A24357-3EC9-4C07-9A55-ACC02B6AC102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0C5E2F22-1FBA-4760-933F-233FA3C3CA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Suite 201, Cowey Park</a:t>
          </a:r>
        </a:p>
      </dgm:t>
    </dgm:pt>
    <dgm:pt modelId="{6C0BCBC7-4A41-4DA3-84E4-B60FA160A89E}" type="sibTrans" cxnId="{C6DA48B1-C01D-4AF6-A4C5-8BAE76A7CBBC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7F780213-E3AA-4792-9B29-D1543F25C23A}" type="parTrans" cxnId="{C6DA48B1-C01D-4AF6-A4C5-8BAE76A7CBBC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835A192E-E756-44B5-B0BE-563F6153CC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91-123 Cowey Road</a:t>
          </a:r>
        </a:p>
      </dgm:t>
    </dgm:pt>
    <dgm:pt modelId="{49978420-5483-4EE8-A1FE-9A6CABDBD9F0}" type="sibTrans" cxnId="{472AC5D6-EA2D-47B4-8863-3876B68DF06A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72C41993-7A2F-457A-B99C-6DBC65D88B66}" type="parTrans" cxnId="{472AC5D6-EA2D-47B4-8863-3876B68DF06A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F7CA50B9-84BB-4597-BC8D-EC9236D37A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Essenwood</a:t>
          </a:r>
        </a:p>
      </dgm:t>
    </dgm:pt>
    <dgm:pt modelId="{282A0871-2879-4B5A-8AEC-30ED0695FB48}" type="sibTrans" cxnId="{7E4C2F79-36EF-44B6-BE01-94E959F3C90B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58631A7C-B11B-446D-8391-711850AA79A0}" type="parTrans" cxnId="{7E4C2F79-36EF-44B6-BE01-94E959F3C90B}">
      <dgm:prSet/>
      <dgm:spPr/>
      <dgm:t>
        <a:bodyPr/>
        <a:lstStyle/>
        <a:p>
          <a:endParaRPr lang="en-ZA" sz="1800">
            <a:solidFill>
              <a:schemeClr val="tx1"/>
            </a:solidFill>
          </a:endParaRPr>
        </a:p>
      </dgm:t>
    </dgm:pt>
    <dgm:pt modelId="{6ADDE776-9845-4231-A2C1-6BD7A6C2B885}" type="pres">
      <dgm:prSet presAssocID="{8EED9522-A08E-4C8D-8BD6-34A30D6CC2D3}" presName="diagram" presStyleCnt="0">
        <dgm:presLayoutVars>
          <dgm:dir/>
          <dgm:animLvl val="lvl"/>
          <dgm:resizeHandles val="exact"/>
        </dgm:presLayoutVars>
      </dgm:prSet>
      <dgm:spPr/>
    </dgm:pt>
    <dgm:pt modelId="{D4D25B75-BA01-4053-9D3A-405DF4FAA2D7}" type="pres">
      <dgm:prSet presAssocID="{700F5367-086C-4429-8B22-08B30104E83B}" presName="compNode" presStyleCnt="0"/>
      <dgm:spPr/>
    </dgm:pt>
    <dgm:pt modelId="{07854162-5F02-4858-B6C7-C7F7085FBB25}" type="pres">
      <dgm:prSet presAssocID="{700F5367-086C-4429-8B22-08B30104E83B}" presName="childRect" presStyleLbl="bgAcc1" presStyleIdx="0" presStyleCnt="3" custScaleX="114504" custScaleY="84567" custLinFactNeighborX="7580" custLinFactNeighborY="8122">
        <dgm:presLayoutVars>
          <dgm:bulletEnabled val="1"/>
        </dgm:presLayoutVars>
      </dgm:prSet>
      <dgm:spPr/>
    </dgm:pt>
    <dgm:pt modelId="{0D3B1F79-E86D-432A-A866-6DAF335D9F0B}" type="pres">
      <dgm:prSet presAssocID="{700F5367-086C-4429-8B22-08B30104E8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BFC796-0E8B-40F1-AF0C-5E6B27847E68}" type="pres">
      <dgm:prSet presAssocID="{700F5367-086C-4429-8B22-08B30104E83B}" presName="parentRect" presStyleLbl="alignNode1" presStyleIdx="0" presStyleCnt="3" custScaleX="118211" custScaleY="185475" custLinFactNeighborX="7059" custLinFactNeighborY="67702"/>
      <dgm:spPr/>
    </dgm:pt>
    <dgm:pt modelId="{10D365BB-FD76-448E-961E-8962A8ED6B21}" type="pres">
      <dgm:prSet presAssocID="{700F5367-086C-4429-8B22-08B30104E83B}" presName="adorn" presStyleLbl="fgAccFollowNode1" presStyleIdx="0" presStyleCnt="3" custLinFactNeighborX="19455" custLinFactNeighborY="7614"/>
      <dgm:spPr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</dgm:spPr>
    </dgm:pt>
    <dgm:pt modelId="{059E55DE-3FAC-4525-936D-90322A41A903}" type="pres">
      <dgm:prSet presAssocID="{06EED1D3-A6DB-43B6-9746-86C6000D7BC9}" presName="sibTrans" presStyleLbl="sibTrans2D1" presStyleIdx="0" presStyleCnt="0"/>
      <dgm:spPr/>
    </dgm:pt>
    <dgm:pt modelId="{3CE33522-F11D-4551-87A9-5E15493AB2D6}" type="pres">
      <dgm:prSet presAssocID="{CCC02A7D-070B-4851-8A26-2FD3AF36FB25}" presName="compNode" presStyleCnt="0"/>
      <dgm:spPr/>
    </dgm:pt>
    <dgm:pt modelId="{322A289C-E099-4946-8D9B-FE195D0A1549}" type="pres">
      <dgm:prSet presAssocID="{CCC02A7D-070B-4851-8A26-2FD3AF36FB25}" presName="childRect" presStyleLbl="bgAcc1" presStyleIdx="1" presStyleCnt="3" custScaleX="114504" custScaleY="84567" custLinFactNeighborX="3070" custLinFactNeighborY="8038">
        <dgm:presLayoutVars>
          <dgm:bulletEnabled val="1"/>
        </dgm:presLayoutVars>
      </dgm:prSet>
      <dgm:spPr/>
    </dgm:pt>
    <dgm:pt modelId="{1C4C07A6-A354-4F41-80CF-C583EC749A34}" type="pres">
      <dgm:prSet presAssocID="{CCC02A7D-070B-4851-8A26-2FD3AF36FB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2F04D39-10FB-4592-9A1A-C21076C8A1EE}" type="pres">
      <dgm:prSet presAssocID="{CCC02A7D-070B-4851-8A26-2FD3AF36FB25}" presName="parentRect" presStyleLbl="alignNode1" presStyleIdx="1" presStyleCnt="3" custScaleX="110549" custScaleY="188078" custLinFactNeighborX="3070" custLinFactNeighborY="65669"/>
      <dgm:spPr/>
    </dgm:pt>
    <dgm:pt modelId="{34808879-A508-4F4A-AAC0-672895A2D7FE}" type="pres">
      <dgm:prSet presAssocID="{CCC02A7D-070B-4851-8A26-2FD3AF36FB25}" presName="adorn" presStyleLbl="fgAccFollowNode1" presStyleIdx="1" presStyleCnt="3" custLinFactNeighborX="-5303" custLinFactNeighborY="5596"/>
      <dgm:spPr/>
    </dgm:pt>
    <dgm:pt modelId="{A155F8FF-A2AD-4F85-9087-4EDA099833BF}" type="pres">
      <dgm:prSet presAssocID="{1CD36F5C-8A5C-4FE5-A06E-5EEEF64D2066}" presName="sibTrans" presStyleLbl="sibTrans2D1" presStyleIdx="0" presStyleCnt="0"/>
      <dgm:spPr/>
    </dgm:pt>
    <dgm:pt modelId="{A9A0510A-1F65-46E1-9CBA-FB69B8B34E4E}" type="pres">
      <dgm:prSet presAssocID="{1760C171-CDDE-44E0-A48F-EF3415A8D4EE}" presName="compNode" presStyleCnt="0"/>
      <dgm:spPr/>
    </dgm:pt>
    <dgm:pt modelId="{ADF84974-5E73-4CE1-80A2-443393BE87C4}" type="pres">
      <dgm:prSet presAssocID="{1760C171-CDDE-44E0-A48F-EF3415A8D4EE}" presName="childRect" presStyleLbl="bgAcc1" presStyleIdx="2" presStyleCnt="3" custScaleX="114504" custScaleY="84567" custLinFactNeighborX="-4166" custLinFactNeighborY="6938">
        <dgm:presLayoutVars>
          <dgm:bulletEnabled val="1"/>
        </dgm:presLayoutVars>
      </dgm:prSet>
      <dgm:spPr/>
    </dgm:pt>
    <dgm:pt modelId="{A598A85D-8ECD-444D-A686-E2882AA2D959}" type="pres">
      <dgm:prSet presAssocID="{1760C171-CDDE-44E0-A48F-EF3415A8D4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16BA3C-6134-479B-8F32-7C010E9BC83D}" type="pres">
      <dgm:prSet presAssocID="{1760C171-CDDE-44E0-A48F-EF3415A8D4EE}" presName="parentRect" presStyleLbl="alignNode1" presStyleIdx="2" presStyleCnt="3" custScaleX="115535" custScaleY="187204" custLinFactNeighborX="-3947" custLinFactNeighborY="62594"/>
      <dgm:spPr/>
    </dgm:pt>
    <dgm:pt modelId="{D55912A3-8E5F-453A-BE6B-19ABACE52D6A}" type="pres">
      <dgm:prSet presAssocID="{1760C171-CDDE-44E0-A48F-EF3415A8D4EE}" presName="adorn" presStyleLbl="fgAccFollowNode1" presStyleIdx="2" presStyleCnt="3" custLinFactNeighborX="-15100" custLinFactNeighborY="4778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</dgm:ptLst>
  <dgm:cxnLst>
    <dgm:cxn modelId="{01FA2E02-4485-429B-85E8-AD09CA66D314}" srcId="{8EED9522-A08E-4C8D-8BD6-34A30D6CC2D3}" destId="{CCC02A7D-070B-4851-8A26-2FD3AF36FB25}" srcOrd="1" destOrd="0" parTransId="{4E8E1A94-EA5D-4000-BFF2-1E860703C2A1}" sibTransId="{1CD36F5C-8A5C-4FE5-A06E-5EEEF64D2066}"/>
    <dgm:cxn modelId="{23063906-E257-4EC7-A991-0DE482EE9574}" srcId="{8EED9522-A08E-4C8D-8BD6-34A30D6CC2D3}" destId="{700F5367-086C-4429-8B22-08B30104E83B}" srcOrd="0" destOrd="0" parTransId="{04484E29-ABBC-4089-8576-94F3F2343BFF}" sibTransId="{06EED1D3-A6DB-43B6-9746-86C6000D7BC9}"/>
    <dgm:cxn modelId="{ED67C619-D0B6-43FE-9ADF-69F9C6A69865}" type="presOf" srcId="{8F54A5A9-C420-49F4-B33B-718341EB0C05}" destId="{322A289C-E099-4946-8D9B-FE195D0A1549}" srcOrd="0" destOrd="4" presId="urn:microsoft.com/office/officeart/2005/8/layout/bList2"/>
    <dgm:cxn modelId="{7439F421-278A-41E3-9966-C996B21EE517}" type="presOf" srcId="{677DBA2F-F72A-4690-9937-483A4EE093A6}" destId="{322A289C-E099-4946-8D9B-FE195D0A1549}" srcOrd="0" destOrd="2" presId="urn:microsoft.com/office/officeart/2005/8/layout/bList2"/>
    <dgm:cxn modelId="{1C7E9C2F-2A89-47D4-B3D6-BB049B888D6A}" type="presOf" srcId="{5657F22E-1E82-4AC4-BCBA-6C55052718A5}" destId="{ADF84974-5E73-4CE1-80A2-443393BE87C4}" srcOrd="0" destOrd="4" presId="urn:microsoft.com/office/officeart/2005/8/layout/bList2"/>
    <dgm:cxn modelId="{1FBCDE5E-C3B6-4D43-863F-FBE7EE97708F}" type="presOf" srcId="{1CD36F5C-8A5C-4FE5-A06E-5EEEF64D2066}" destId="{A155F8FF-A2AD-4F85-9087-4EDA099833BF}" srcOrd="0" destOrd="0" presId="urn:microsoft.com/office/officeart/2005/8/layout/bList2"/>
    <dgm:cxn modelId="{7730AE65-0D02-4F5D-911E-A13035D2EEFF}" srcId="{CCC02A7D-070B-4851-8A26-2FD3AF36FB25}" destId="{0A3CFF09-929A-4815-B2D8-CCC28D94F5C1}" srcOrd="0" destOrd="0" parTransId="{8B3E8362-AB75-43CC-935F-3F1DEEAB44F4}" sibTransId="{7D61EEEF-7950-4153-8A09-3B83565D1E1D}"/>
    <dgm:cxn modelId="{3A161B46-78E9-433B-97BC-4B5F2D1B6F4E}" type="presOf" srcId="{2B3189BC-6051-40E3-8E0F-9C25B558D07D}" destId="{322A289C-E099-4946-8D9B-FE195D0A1549}" srcOrd="0" destOrd="3" presId="urn:microsoft.com/office/officeart/2005/8/layout/bList2"/>
    <dgm:cxn modelId="{DFACCD4A-2617-47CC-8278-5D397520F6B2}" srcId="{CCC02A7D-070B-4851-8A26-2FD3AF36FB25}" destId="{677DBA2F-F72A-4690-9937-483A4EE093A6}" srcOrd="2" destOrd="0" parTransId="{9DED4BA3-8748-426C-A2E9-5C2661649CCE}" sibTransId="{B0C266A0-8F28-465E-AED8-896F3B59F05C}"/>
    <dgm:cxn modelId="{201E0E4F-F702-4F19-9B82-95519145E494}" srcId="{700F5367-086C-4429-8B22-08B30104E83B}" destId="{4F34DDA0-C882-456F-B60B-6EEB63F163A6}" srcOrd="0" destOrd="0" parTransId="{D338D020-FD51-4F59-BD48-93B12E0F625C}" sibTransId="{A61D75FE-DB24-413D-BC4C-6DC3072F227A}"/>
    <dgm:cxn modelId="{EE4DC756-7F7D-4836-AEBD-22FD637E4106}" type="presOf" srcId="{CCC02A7D-070B-4851-8A26-2FD3AF36FB25}" destId="{1C4C07A6-A354-4F41-80CF-C583EC749A34}" srcOrd="0" destOrd="0" presId="urn:microsoft.com/office/officeart/2005/8/layout/bList2"/>
    <dgm:cxn modelId="{79A24357-3EC9-4C07-9A55-ACC02B6AC102}" srcId="{1760C171-CDDE-44E0-A48F-EF3415A8D4EE}" destId="{D3DD20E3-1111-4D93-A11C-6BE281E8A6E6}" srcOrd="0" destOrd="0" parTransId="{1966F21C-BB1D-4C0F-81D9-DF4BCBE2635E}" sibTransId="{40DFC11F-4E4E-4BDB-B4CA-75BABB5481D7}"/>
    <dgm:cxn modelId="{D5F25A57-BBC7-4720-8BFF-3E7B29A5F032}" type="presOf" srcId="{CCC02A7D-070B-4851-8A26-2FD3AF36FB25}" destId="{F2F04D39-10FB-4592-9A1A-C21076C8A1EE}" srcOrd="1" destOrd="0" presId="urn:microsoft.com/office/officeart/2005/8/layout/bList2"/>
    <dgm:cxn modelId="{8C70EC57-78C4-4253-A9A6-0FD25D442CF5}" srcId="{1760C171-CDDE-44E0-A48F-EF3415A8D4EE}" destId="{5657F22E-1E82-4AC4-BCBA-6C55052718A5}" srcOrd="4" destOrd="0" parTransId="{8AEC11B8-EEDB-42D9-804A-F61DF026BBA4}" sibTransId="{8EB8B4EA-2538-4D5D-B6EF-AC46275ABF1C}"/>
    <dgm:cxn modelId="{7E4C2F79-36EF-44B6-BE01-94E959F3C90B}" srcId="{1760C171-CDDE-44E0-A48F-EF3415A8D4EE}" destId="{F7CA50B9-84BB-4597-BC8D-EC9236D37AF4}" srcOrd="3" destOrd="0" parTransId="{58631A7C-B11B-446D-8391-711850AA79A0}" sibTransId="{282A0871-2879-4B5A-8AEC-30ED0695FB48}"/>
    <dgm:cxn modelId="{88F0A57D-AA90-47C5-A9B8-637E97D33E37}" srcId="{700F5367-086C-4429-8B22-08B30104E83B}" destId="{DEBD93C3-C14B-438C-989D-AC6D808703C4}" srcOrd="1" destOrd="0" parTransId="{C25133FB-FDCD-4FFC-B1F7-D0D561C9400C}" sibTransId="{06DDBC68-14EB-4B5D-B1CB-FCEC794687E0}"/>
    <dgm:cxn modelId="{7DCB427E-42A3-4CBD-BE70-6CB12C4EFFD4}" type="presOf" srcId="{8EED9522-A08E-4C8D-8BD6-34A30D6CC2D3}" destId="{6ADDE776-9845-4231-A2C1-6BD7A6C2B885}" srcOrd="0" destOrd="0" presId="urn:microsoft.com/office/officeart/2005/8/layout/bList2"/>
    <dgm:cxn modelId="{A5EE8080-2870-40DC-90A0-8432EB098060}" srcId="{CCC02A7D-070B-4851-8A26-2FD3AF36FB25}" destId="{66760173-8749-4D3A-8981-4AD5D4ABD6C3}" srcOrd="1" destOrd="0" parTransId="{4947E020-F4D2-4661-AF2A-AA35762839EC}" sibTransId="{C77F3B6B-DD43-439F-8D97-358A58A25207}"/>
    <dgm:cxn modelId="{CBA2B292-E46A-46E9-90FC-8AF16678AF11}" type="presOf" srcId="{0C5E2F22-1FBA-4760-933F-233FA3C3CA7D}" destId="{ADF84974-5E73-4CE1-80A2-443393BE87C4}" srcOrd="0" destOrd="1" presId="urn:microsoft.com/office/officeart/2005/8/layout/bList2"/>
    <dgm:cxn modelId="{1C9BB293-372E-4A0D-A070-F9613C7A4558}" type="presOf" srcId="{4F34DDA0-C882-456F-B60B-6EEB63F163A6}" destId="{07854162-5F02-4858-B6C7-C7F7085FBB25}" srcOrd="0" destOrd="0" presId="urn:microsoft.com/office/officeart/2005/8/layout/bList2"/>
    <dgm:cxn modelId="{50A06697-70FA-4538-8FE0-CB2ACF5B3E31}" type="presOf" srcId="{835A192E-E756-44B5-B0BE-563F6153CC4A}" destId="{ADF84974-5E73-4CE1-80A2-443393BE87C4}" srcOrd="0" destOrd="2" presId="urn:microsoft.com/office/officeart/2005/8/layout/bList2"/>
    <dgm:cxn modelId="{5CB88098-78F4-4127-8516-927FE66B6926}" type="presOf" srcId="{D3DD20E3-1111-4D93-A11C-6BE281E8A6E6}" destId="{ADF84974-5E73-4CE1-80A2-443393BE87C4}" srcOrd="0" destOrd="0" presId="urn:microsoft.com/office/officeart/2005/8/layout/bList2"/>
    <dgm:cxn modelId="{B5A6D3A1-E883-46E7-AA53-504D839B5B95}" type="presOf" srcId="{1760C171-CDDE-44E0-A48F-EF3415A8D4EE}" destId="{A598A85D-8ECD-444D-A686-E2882AA2D959}" srcOrd="0" destOrd="0" presId="urn:microsoft.com/office/officeart/2005/8/layout/bList2"/>
    <dgm:cxn modelId="{7EEC31A2-D463-4E2C-849C-1C0025E597F1}" type="presOf" srcId="{F7CA50B9-84BB-4597-BC8D-EC9236D37AF4}" destId="{ADF84974-5E73-4CE1-80A2-443393BE87C4}" srcOrd="0" destOrd="3" presId="urn:microsoft.com/office/officeart/2005/8/layout/bList2"/>
    <dgm:cxn modelId="{E3BD74A3-3E80-4E1A-928D-77F1E29423E3}" type="presOf" srcId="{1760C171-CDDE-44E0-A48F-EF3415A8D4EE}" destId="{BD16BA3C-6134-479B-8F32-7C010E9BC83D}" srcOrd="1" destOrd="0" presId="urn:microsoft.com/office/officeart/2005/8/layout/bList2"/>
    <dgm:cxn modelId="{819B2DAA-E36F-45B7-A78D-F52A8D2CF3F2}" type="presOf" srcId="{0A3CFF09-929A-4815-B2D8-CCC28D94F5C1}" destId="{322A289C-E099-4946-8D9B-FE195D0A1549}" srcOrd="0" destOrd="0" presId="urn:microsoft.com/office/officeart/2005/8/layout/bList2"/>
    <dgm:cxn modelId="{C6DA48B1-C01D-4AF6-A4C5-8BAE76A7CBBC}" srcId="{1760C171-CDDE-44E0-A48F-EF3415A8D4EE}" destId="{0C5E2F22-1FBA-4760-933F-233FA3C3CA7D}" srcOrd="1" destOrd="0" parTransId="{7F780213-E3AA-4792-9B29-D1543F25C23A}" sibTransId="{6C0BCBC7-4A41-4DA3-84E4-B60FA160A89E}"/>
    <dgm:cxn modelId="{5AF24EB1-EE34-4F3E-9A5F-FA69CBF43048}" srcId="{CCC02A7D-070B-4851-8A26-2FD3AF36FB25}" destId="{2B3189BC-6051-40E3-8E0F-9C25B558D07D}" srcOrd="3" destOrd="0" parTransId="{D68B01DB-9B9D-43B8-A7C4-DFD1F069BB9D}" sibTransId="{ADD1DDBF-65F0-40EB-9BD2-7391E26DD95A}"/>
    <dgm:cxn modelId="{7E7FE5B2-9E5B-4DEE-8897-58BB90332FF7}" srcId="{8EED9522-A08E-4C8D-8BD6-34A30D6CC2D3}" destId="{1760C171-CDDE-44E0-A48F-EF3415A8D4EE}" srcOrd="2" destOrd="0" parTransId="{F75DB57F-766E-4FB9-9F9B-93E1CD136006}" sibTransId="{2B082522-0805-44E6-90C4-04633D742221}"/>
    <dgm:cxn modelId="{442EB7B5-90F3-4CAD-8A95-D26DB401ECCC}" srcId="{CCC02A7D-070B-4851-8A26-2FD3AF36FB25}" destId="{8F54A5A9-C420-49F4-B33B-718341EB0C05}" srcOrd="4" destOrd="0" parTransId="{45B1CAE5-7FED-46E2-85AF-FA4D87C653E1}" sibTransId="{2C3A04AF-B989-4912-87D5-7ED5108032F8}"/>
    <dgm:cxn modelId="{18A08DBD-3166-44A7-B5CA-B9A341550ADD}" type="presOf" srcId="{DEBD93C3-C14B-438C-989D-AC6D808703C4}" destId="{07854162-5F02-4858-B6C7-C7F7085FBB25}" srcOrd="0" destOrd="1" presId="urn:microsoft.com/office/officeart/2005/8/layout/bList2"/>
    <dgm:cxn modelId="{802198C4-60A9-488C-90DE-230604E546C5}" type="presOf" srcId="{700F5367-086C-4429-8B22-08B30104E83B}" destId="{9EBFC796-0E8B-40F1-AF0C-5E6B27847E68}" srcOrd="1" destOrd="0" presId="urn:microsoft.com/office/officeart/2005/8/layout/bList2"/>
    <dgm:cxn modelId="{E66D18D6-55AC-4910-B742-C4A78F5F3CAC}" type="presOf" srcId="{66760173-8749-4D3A-8981-4AD5D4ABD6C3}" destId="{322A289C-E099-4946-8D9B-FE195D0A1549}" srcOrd="0" destOrd="1" presId="urn:microsoft.com/office/officeart/2005/8/layout/bList2"/>
    <dgm:cxn modelId="{472AC5D6-EA2D-47B4-8863-3876B68DF06A}" srcId="{1760C171-CDDE-44E0-A48F-EF3415A8D4EE}" destId="{835A192E-E756-44B5-B0BE-563F6153CC4A}" srcOrd="2" destOrd="0" parTransId="{72C41993-7A2F-457A-B99C-6DBC65D88B66}" sibTransId="{49978420-5483-4EE8-A1FE-9A6CABDBD9F0}"/>
    <dgm:cxn modelId="{093B97E9-4F95-4F47-82F8-06C9B8E0EBF6}" type="presOf" srcId="{700F5367-086C-4429-8B22-08B30104E83B}" destId="{0D3B1F79-E86D-432A-A866-6DAF335D9F0B}" srcOrd="0" destOrd="0" presId="urn:microsoft.com/office/officeart/2005/8/layout/bList2"/>
    <dgm:cxn modelId="{F1C4F4F5-7E73-4878-8BD9-E19704B93A74}" type="presOf" srcId="{06EED1D3-A6DB-43B6-9746-86C6000D7BC9}" destId="{059E55DE-3FAC-4525-936D-90322A41A903}" srcOrd="0" destOrd="0" presId="urn:microsoft.com/office/officeart/2005/8/layout/bList2"/>
    <dgm:cxn modelId="{49CD5F87-A8FB-4379-BF56-52392182B90E}" type="presParOf" srcId="{6ADDE776-9845-4231-A2C1-6BD7A6C2B885}" destId="{D4D25B75-BA01-4053-9D3A-405DF4FAA2D7}" srcOrd="0" destOrd="0" presId="urn:microsoft.com/office/officeart/2005/8/layout/bList2"/>
    <dgm:cxn modelId="{1259739E-CEB6-4747-8604-EE9734A85D0D}" type="presParOf" srcId="{D4D25B75-BA01-4053-9D3A-405DF4FAA2D7}" destId="{07854162-5F02-4858-B6C7-C7F7085FBB25}" srcOrd="0" destOrd="0" presId="urn:microsoft.com/office/officeart/2005/8/layout/bList2"/>
    <dgm:cxn modelId="{0586AB80-54FC-44BB-9BDC-C9E5F783B961}" type="presParOf" srcId="{D4D25B75-BA01-4053-9D3A-405DF4FAA2D7}" destId="{0D3B1F79-E86D-432A-A866-6DAF335D9F0B}" srcOrd="1" destOrd="0" presId="urn:microsoft.com/office/officeart/2005/8/layout/bList2"/>
    <dgm:cxn modelId="{E2F9690F-7FC7-4C55-A239-FED12B3EC38C}" type="presParOf" srcId="{D4D25B75-BA01-4053-9D3A-405DF4FAA2D7}" destId="{9EBFC796-0E8B-40F1-AF0C-5E6B27847E68}" srcOrd="2" destOrd="0" presId="urn:microsoft.com/office/officeart/2005/8/layout/bList2"/>
    <dgm:cxn modelId="{499CA36B-4893-4D35-BD71-20D8208974F0}" type="presParOf" srcId="{D4D25B75-BA01-4053-9D3A-405DF4FAA2D7}" destId="{10D365BB-FD76-448E-961E-8962A8ED6B21}" srcOrd="3" destOrd="0" presId="urn:microsoft.com/office/officeart/2005/8/layout/bList2"/>
    <dgm:cxn modelId="{51404643-B0AC-46C8-BA02-1FA826E7F3DA}" type="presParOf" srcId="{6ADDE776-9845-4231-A2C1-6BD7A6C2B885}" destId="{059E55DE-3FAC-4525-936D-90322A41A903}" srcOrd="1" destOrd="0" presId="urn:microsoft.com/office/officeart/2005/8/layout/bList2"/>
    <dgm:cxn modelId="{79E08304-2384-4338-B7D0-66BEDE25B5AB}" type="presParOf" srcId="{6ADDE776-9845-4231-A2C1-6BD7A6C2B885}" destId="{3CE33522-F11D-4551-87A9-5E15493AB2D6}" srcOrd="2" destOrd="0" presId="urn:microsoft.com/office/officeart/2005/8/layout/bList2"/>
    <dgm:cxn modelId="{2DEA8BB6-C320-4683-ADF7-0DD0D9D821D1}" type="presParOf" srcId="{3CE33522-F11D-4551-87A9-5E15493AB2D6}" destId="{322A289C-E099-4946-8D9B-FE195D0A1549}" srcOrd="0" destOrd="0" presId="urn:microsoft.com/office/officeart/2005/8/layout/bList2"/>
    <dgm:cxn modelId="{F5FE414B-AAB1-4730-9170-8474C18CECCB}" type="presParOf" srcId="{3CE33522-F11D-4551-87A9-5E15493AB2D6}" destId="{1C4C07A6-A354-4F41-80CF-C583EC749A34}" srcOrd="1" destOrd="0" presId="urn:microsoft.com/office/officeart/2005/8/layout/bList2"/>
    <dgm:cxn modelId="{E48BB6E6-760B-40E4-A695-17E3A14CAF27}" type="presParOf" srcId="{3CE33522-F11D-4551-87A9-5E15493AB2D6}" destId="{F2F04D39-10FB-4592-9A1A-C21076C8A1EE}" srcOrd="2" destOrd="0" presId="urn:microsoft.com/office/officeart/2005/8/layout/bList2"/>
    <dgm:cxn modelId="{7F11CE86-971F-4373-9289-E56A4F7C90CD}" type="presParOf" srcId="{3CE33522-F11D-4551-87A9-5E15493AB2D6}" destId="{34808879-A508-4F4A-AAC0-672895A2D7FE}" srcOrd="3" destOrd="0" presId="urn:microsoft.com/office/officeart/2005/8/layout/bList2"/>
    <dgm:cxn modelId="{017E9BCA-B105-40A9-83A9-D65C97C3318D}" type="presParOf" srcId="{6ADDE776-9845-4231-A2C1-6BD7A6C2B885}" destId="{A155F8FF-A2AD-4F85-9087-4EDA099833BF}" srcOrd="3" destOrd="0" presId="urn:microsoft.com/office/officeart/2005/8/layout/bList2"/>
    <dgm:cxn modelId="{613C0F28-B8B8-45AF-8DA9-FD279F28DE6C}" type="presParOf" srcId="{6ADDE776-9845-4231-A2C1-6BD7A6C2B885}" destId="{A9A0510A-1F65-46E1-9CBA-FB69B8B34E4E}" srcOrd="4" destOrd="0" presId="urn:microsoft.com/office/officeart/2005/8/layout/bList2"/>
    <dgm:cxn modelId="{ACE9335D-AAC5-44C5-8827-3AF579B10DBA}" type="presParOf" srcId="{A9A0510A-1F65-46E1-9CBA-FB69B8B34E4E}" destId="{ADF84974-5E73-4CE1-80A2-443393BE87C4}" srcOrd="0" destOrd="0" presId="urn:microsoft.com/office/officeart/2005/8/layout/bList2"/>
    <dgm:cxn modelId="{592234B9-7356-4BFB-871E-38A4DA2F7987}" type="presParOf" srcId="{A9A0510A-1F65-46E1-9CBA-FB69B8B34E4E}" destId="{A598A85D-8ECD-444D-A686-E2882AA2D959}" srcOrd="1" destOrd="0" presId="urn:microsoft.com/office/officeart/2005/8/layout/bList2"/>
    <dgm:cxn modelId="{68548A44-4C0E-4C36-A95D-5C24D65EC04D}" type="presParOf" srcId="{A9A0510A-1F65-46E1-9CBA-FB69B8B34E4E}" destId="{BD16BA3C-6134-479B-8F32-7C010E9BC83D}" srcOrd="2" destOrd="0" presId="urn:microsoft.com/office/officeart/2005/8/layout/bList2"/>
    <dgm:cxn modelId="{98C998CD-536C-491E-A1A3-B5F451CA2070}" type="presParOf" srcId="{A9A0510A-1F65-46E1-9CBA-FB69B8B34E4E}" destId="{D55912A3-8E5F-453A-BE6B-19ABACE52D6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5CF58-7250-444D-9D88-252459513C76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3E08A4-6DED-4E33-822B-9189A8C483E7}">
      <dgm:prSet custT="1"/>
      <dgm:spPr/>
      <dgm:t>
        <a:bodyPr/>
        <a:lstStyle/>
        <a:p>
          <a:r>
            <a:rPr lang="en-US" sz="1400" b="1"/>
            <a:t>Section 31 (1) of the  Employment Services Act No. 4 of 2014 </a:t>
          </a:r>
          <a:r>
            <a:rPr lang="en-ZA" sz="1400"/>
            <a:t>established Productivity South Africa as a juristic person to promote employment growth and productivity.</a:t>
          </a:r>
          <a:endParaRPr lang="en-US" sz="1400"/>
        </a:p>
      </dgm:t>
    </dgm:pt>
    <dgm:pt modelId="{F11C43BC-6FF4-4F96-AB3A-F1A63968486D}" type="parTrans" cxnId="{CBE3AC10-6B81-4B44-A61A-706EFE92A2BE}">
      <dgm:prSet/>
      <dgm:spPr/>
      <dgm:t>
        <a:bodyPr/>
        <a:lstStyle/>
        <a:p>
          <a:endParaRPr lang="en-US"/>
        </a:p>
      </dgm:t>
    </dgm:pt>
    <dgm:pt modelId="{9308423F-D234-457B-BA58-202A6480B2CF}" type="sibTrans" cxnId="{CBE3AC10-6B81-4B44-A61A-706EFE92A2BE}">
      <dgm:prSet/>
      <dgm:spPr/>
      <dgm:t>
        <a:bodyPr/>
        <a:lstStyle/>
        <a:p>
          <a:endParaRPr lang="en-US"/>
        </a:p>
      </dgm:t>
    </dgm:pt>
    <dgm:pt modelId="{B046D94A-1915-4E6A-B02A-F4F093D58849}">
      <dgm:prSet custT="1"/>
      <dgm:spPr/>
      <dgm:t>
        <a:bodyPr/>
        <a:lstStyle/>
        <a:p>
          <a:r>
            <a:rPr lang="en-US" sz="1600" b="1"/>
            <a:t>Section 32 of the  Employment Services Act No. 4 of 2014 provides for </a:t>
          </a:r>
          <a:r>
            <a:rPr lang="en-US" sz="1600"/>
            <a:t>the f</a:t>
          </a:r>
          <a:r>
            <a:rPr lang="en-ZA" sz="1600" err="1"/>
            <a:t>unctions</a:t>
          </a:r>
          <a:r>
            <a:rPr lang="en-ZA" sz="1600"/>
            <a:t> of Productivity South Africa  as follows:</a:t>
          </a:r>
          <a:endParaRPr lang="en-US" sz="1600"/>
        </a:p>
      </dgm:t>
    </dgm:pt>
    <dgm:pt modelId="{3B385C40-EE09-4DB2-8501-2D442D1BBEC6}" type="parTrans" cxnId="{F383749A-C566-4C3E-AC5A-879111EA3FE8}">
      <dgm:prSet/>
      <dgm:spPr/>
      <dgm:t>
        <a:bodyPr/>
        <a:lstStyle/>
        <a:p>
          <a:endParaRPr lang="en-US"/>
        </a:p>
      </dgm:t>
    </dgm:pt>
    <dgm:pt modelId="{E1311B67-751D-4D6A-9CB6-7B8E0AFC4298}" type="sibTrans" cxnId="{F383749A-C566-4C3E-AC5A-879111EA3FE8}">
      <dgm:prSet/>
      <dgm:spPr/>
      <dgm:t>
        <a:bodyPr/>
        <a:lstStyle/>
        <a:p>
          <a:endParaRPr lang="en-US"/>
        </a:p>
      </dgm:t>
    </dgm:pt>
    <dgm:pt modelId="{32F43F8C-A3C2-431D-9A47-E5BBDC00A9FD}">
      <dgm:prSet custT="1"/>
      <dgm:spPr/>
      <dgm:t>
        <a:bodyPr/>
        <a:lstStyle/>
        <a:p>
          <a:r>
            <a:rPr lang="en-ZA" sz="1600"/>
            <a:t>(a) to promote a culture of productivity in the workplace;</a:t>
          </a:r>
          <a:endParaRPr lang="en-US" sz="1600"/>
        </a:p>
      </dgm:t>
    </dgm:pt>
    <dgm:pt modelId="{F4F12D08-80B0-4E3B-9CA8-9D7F307B152D}" type="parTrans" cxnId="{32E7A69C-E2B2-4686-AB2D-8A74E785DA12}">
      <dgm:prSet/>
      <dgm:spPr/>
      <dgm:t>
        <a:bodyPr/>
        <a:lstStyle/>
        <a:p>
          <a:endParaRPr lang="en-US"/>
        </a:p>
      </dgm:t>
    </dgm:pt>
    <dgm:pt modelId="{7BBF9B75-367C-4940-941D-7944CC055A78}" type="sibTrans" cxnId="{32E7A69C-E2B2-4686-AB2D-8A74E785DA12}">
      <dgm:prSet/>
      <dgm:spPr/>
      <dgm:t>
        <a:bodyPr/>
        <a:lstStyle/>
        <a:p>
          <a:endParaRPr lang="en-US"/>
        </a:p>
      </dgm:t>
    </dgm:pt>
    <dgm:pt modelId="{AB5B434B-AAB2-40A2-942C-71CA55E4EBC3}">
      <dgm:prSet/>
      <dgm:spPr/>
      <dgm:t>
        <a:bodyPr/>
        <a:lstStyle/>
        <a:p>
          <a:r>
            <a:rPr lang="en-ZA"/>
            <a:t>(b) to develop relevant productivity competencies;</a:t>
          </a:r>
          <a:endParaRPr lang="en-US"/>
        </a:p>
      </dgm:t>
    </dgm:pt>
    <dgm:pt modelId="{90104CD2-3D90-4374-95BE-92766F2FA0B7}" type="parTrans" cxnId="{5C14E80D-6836-4ECE-8B0D-7F30060D6DFB}">
      <dgm:prSet/>
      <dgm:spPr/>
      <dgm:t>
        <a:bodyPr/>
        <a:lstStyle/>
        <a:p>
          <a:endParaRPr lang="en-US"/>
        </a:p>
      </dgm:t>
    </dgm:pt>
    <dgm:pt modelId="{D2C3FD0B-14EB-414B-B4C7-6809FFD6DFF8}" type="sibTrans" cxnId="{5C14E80D-6836-4ECE-8B0D-7F30060D6DFB}">
      <dgm:prSet/>
      <dgm:spPr/>
      <dgm:t>
        <a:bodyPr/>
        <a:lstStyle/>
        <a:p>
          <a:endParaRPr lang="en-US"/>
        </a:p>
      </dgm:t>
    </dgm:pt>
    <dgm:pt modelId="{E3C6EDFE-7A57-4612-A554-8E79FA0FE9F6}">
      <dgm:prSet custT="1"/>
      <dgm:spPr/>
      <dgm:t>
        <a:bodyPr/>
        <a:lstStyle/>
        <a:p>
          <a:r>
            <a:rPr lang="en-ZA" sz="1600"/>
            <a:t>(c)to facilitate and evaluate productivity improvement and competitiveness in workplaces;</a:t>
          </a:r>
          <a:endParaRPr lang="en-US" sz="1600"/>
        </a:p>
      </dgm:t>
    </dgm:pt>
    <dgm:pt modelId="{1C712D43-B56C-4C35-8CD8-3463444BD4E6}" type="parTrans" cxnId="{A8B29F6F-56C5-48D8-A78A-A8163300A129}">
      <dgm:prSet/>
      <dgm:spPr/>
      <dgm:t>
        <a:bodyPr/>
        <a:lstStyle/>
        <a:p>
          <a:endParaRPr lang="en-US"/>
        </a:p>
      </dgm:t>
    </dgm:pt>
    <dgm:pt modelId="{943CC07E-DFD8-40EB-B6B6-E3B59ED5253B}" type="sibTrans" cxnId="{A8B29F6F-56C5-48D8-A78A-A8163300A129}">
      <dgm:prSet/>
      <dgm:spPr/>
      <dgm:t>
        <a:bodyPr/>
        <a:lstStyle/>
        <a:p>
          <a:endParaRPr lang="en-US"/>
        </a:p>
      </dgm:t>
    </dgm:pt>
    <dgm:pt modelId="{32F44C6E-91A2-4ABD-82EC-743C459043CA}">
      <dgm:prSet custT="1"/>
      <dgm:spPr/>
      <dgm:t>
        <a:bodyPr/>
        <a:lstStyle/>
        <a:p>
          <a:r>
            <a:rPr lang="en-ZA" sz="1600"/>
            <a:t>(d) to measure and evaluate productivity in the workplace;</a:t>
          </a:r>
          <a:endParaRPr lang="en-US" sz="1600"/>
        </a:p>
      </dgm:t>
    </dgm:pt>
    <dgm:pt modelId="{04C082E4-3803-4365-8AD3-8387525D6616}" type="parTrans" cxnId="{F04C387C-03FD-4C2A-BF99-C8DA3C65532E}">
      <dgm:prSet/>
      <dgm:spPr/>
      <dgm:t>
        <a:bodyPr/>
        <a:lstStyle/>
        <a:p>
          <a:endParaRPr lang="en-US"/>
        </a:p>
      </dgm:t>
    </dgm:pt>
    <dgm:pt modelId="{1976CB99-5FC6-42AA-BF68-6BE63F957213}" type="sibTrans" cxnId="{F04C387C-03FD-4C2A-BF99-C8DA3C65532E}">
      <dgm:prSet/>
      <dgm:spPr/>
      <dgm:t>
        <a:bodyPr/>
        <a:lstStyle/>
        <a:p>
          <a:endParaRPr lang="en-US"/>
        </a:p>
      </dgm:t>
    </dgm:pt>
    <dgm:pt modelId="{3FEE3FD3-8CAC-4017-8D51-8B007A18A92A}">
      <dgm:prSet custT="1"/>
      <dgm:spPr/>
      <dgm:t>
        <a:bodyPr/>
        <a:lstStyle/>
        <a:p>
          <a:r>
            <a:rPr lang="en-ZA" sz="1600"/>
            <a:t>(e) to maintain a data-base of productivity and competitiveness systems and to publicise these systems;</a:t>
          </a:r>
          <a:endParaRPr lang="en-US" sz="1600"/>
        </a:p>
      </dgm:t>
    </dgm:pt>
    <dgm:pt modelId="{BCBBF002-CE14-4AAD-8060-1612C4F2EFAE}" type="parTrans" cxnId="{968B61CE-9002-4BE3-8310-F3F59A979F9C}">
      <dgm:prSet/>
      <dgm:spPr/>
      <dgm:t>
        <a:bodyPr/>
        <a:lstStyle/>
        <a:p>
          <a:endParaRPr lang="en-US"/>
        </a:p>
      </dgm:t>
    </dgm:pt>
    <dgm:pt modelId="{141D280D-9FAC-44B3-A29D-38EEF302EAAD}" type="sibTrans" cxnId="{968B61CE-9002-4BE3-8310-F3F59A979F9C}">
      <dgm:prSet/>
      <dgm:spPr/>
      <dgm:t>
        <a:bodyPr/>
        <a:lstStyle/>
        <a:p>
          <a:endParaRPr lang="en-US"/>
        </a:p>
      </dgm:t>
    </dgm:pt>
    <dgm:pt modelId="{9A541654-B86D-461F-8169-C36CC18C73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A" sz="1600"/>
            <a:t>(f)to undertake productivity-related research;</a:t>
          </a:r>
          <a:endParaRPr lang="en-US" sz="1600"/>
        </a:p>
      </dgm:t>
    </dgm:pt>
    <dgm:pt modelId="{026F188C-26D8-403D-8461-67F76F771DBB}" type="parTrans" cxnId="{8219F007-CAA3-46F7-AD5D-B45FA030B46E}">
      <dgm:prSet/>
      <dgm:spPr/>
      <dgm:t>
        <a:bodyPr/>
        <a:lstStyle/>
        <a:p>
          <a:endParaRPr lang="en-US"/>
        </a:p>
      </dgm:t>
    </dgm:pt>
    <dgm:pt modelId="{D609EDFA-E6D0-47B1-AC98-077FCD5D11D1}" type="sibTrans" cxnId="{8219F007-CAA3-46F7-AD5D-B45FA030B46E}">
      <dgm:prSet/>
      <dgm:spPr/>
      <dgm:t>
        <a:bodyPr/>
        <a:lstStyle/>
        <a:p>
          <a:endParaRPr lang="en-US"/>
        </a:p>
      </dgm:t>
    </dgm:pt>
    <dgm:pt modelId="{01A43374-BAB5-4C53-B9EA-7237C01B5CD3}">
      <dgm:prSet custT="1"/>
      <dgm:spPr/>
      <dgm:t>
        <a:bodyPr/>
        <a:lstStyle/>
        <a:p>
          <a:r>
            <a:rPr lang="en-ZA" sz="1600"/>
            <a:t>(g)to support initiatives aimed at preventing job losses; and</a:t>
          </a:r>
          <a:endParaRPr lang="en-US" sz="1600"/>
        </a:p>
      </dgm:t>
    </dgm:pt>
    <dgm:pt modelId="{66DD8DF4-E488-4E58-962C-AA46E85F2B41}" type="parTrans" cxnId="{1E1B24B8-B880-419D-93EB-19ACD344EA04}">
      <dgm:prSet/>
      <dgm:spPr/>
      <dgm:t>
        <a:bodyPr/>
        <a:lstStyle/>
        <a:p>
          <a:endParaRPr lang="en-US"/>
        </a:p>
      </dgm:t>
    </dgm:pt>
    <dgm:pt modelId="{AA3C29B8-54CF-4368-8ED1-ECE296A8521E}" type="sibTrans" cxnId="{1E1B24B8-B880-419D-93EB-19ACD344EA04}">
      <dgm:prSet/>
      <dgm:spPr/>
      <dgm:t>
        <a:bodyPr/>
        <a:lstStyle/>
        <a:p>
          <a:endParaRPr lang="en-US"/>
        </a:p>
      </dgm:t>
    </dgm:pt>
    <dgm:pt modelId="{FFF29B4C-37C1-4D3B-AF2D-E3C77BDDD891}">
      <dgm:prSet custT="1"/>
      <dgm:spPr/>
      <dgm:t>
        <a:bodyPr/>
        <a:lstStyle/>
        <a:p>
          <a:r>
            <a:rPr lang="en-ZA" sz="1600"/>
            <a:t>(h) to perform any other prescribed function.</a:t>
          </a:r>
          <a:endParaRPr lang="en-US" sz="1600"/>
        </a:p>
      </dgm:t>
    </dgm:pt>
    <dgm:pt modelId="{C87E5D9D-6774-4F4A-AD35-3DB35793B9CC}" type="parTrans" cxnId="{F9C72548-FC4B-4C1B-86CF-932E6D011263}">
      <dgm:prSet/>
      <dgm:spPr/>
      <dgm:t>
        <a:bodyPr/>
        <a:lstStyle/>
        <a:p>
          <a:endParaRPr lang="en-US"/>
        </a:p>
      </dgm:t>
    </dgm:pt>
    <dgm:pt modelId="{6C1DD70C-1BC6-477B-90F8-5E6A8C64F39C}" type="sibTrans" cxnId="{F9C72548-FC4B-4C1B-86CF-932E6D011263}">
      <dgm:prSet/>
      <dgm:spPr/>
      <dgm:t>
        <a:bodyPr/>
        <a:lstStyle/>
        <a:p>
          <a:endParaRPr lang="en-US"/>
        </a:p>
      </dgm:t>
    </dgm:pt>
    <dgm:pt modelId="{5F485140-C098-46B4-9B81-2583AAA734BB}" type="pres">
      <dgm:prSet presAssocID="{7C25CF58-7250-444D-9D88-252459513C76}" presName="Name0" presStyleCnt="0">
        <dgm:presLayoutVars>
          <dgm:dir/>
          <dgm:resizeHandles val="exact"/>
        </dgm:presLayoutVars>
      </dgm:prSet>
      <dgm:spPr/>
    </dgm:pt>
    <dgm:pt modelId="{7854F139-0209-4D6F-BB9F-3149556E43F5}" type="pres">
      <dgm:prSet presAssocID="{813E08A4-6DED-4E33-822B-9189A8C483E7}" presName="node" presStyleLbl="node1" presStyleIdx="0" presStyleCnt="10">
        <dgm:presLayoutVars>
          <dgm:bulletEnabled val="1"/>
        </dgm:presLayoutVars>
      </dgm:prSet>
      <dgm:spPr/>
    </dgm:pt>
    <dgm:pt modelId="{2DA82259-BB99-450F-88E9-12243CE621C7}" type="pres">
      <dgm:prSet presAssocID="{9308423F-D234-457B-BA58-202A6480B2CF}" presName="sibTrans" presStyleLbl="sibTrans1D1" presStyleIdx="0" presStyleCnt="9"/>
      <dgm:spPr/>
    </dgm:pt>
    <dgm:pt modelId="{91B654D5-5AE1-4354-948F-6E063E377063}" type="pres">
      <dgm:prSet presAssocID="{9308423F-D234-457B-BA58-202A6480B2CF}" presName="connectorText" presStyleLbl="sibTrans1D1" presStyleIdx="0" presStyleCnt="9"/>
      <dgm:spPr/>
    </dgm:pt>
    <dgm:pt modelId="{35FE7DF5-E611-4414-92E5-1F38B9ED5959}" type="pres">
      <dgm:prSet presAssocID="{B046D94A-1915-4E6A-B02A-F4F093D58849}" presName="node" presStyleLbl="node1" presStyleIdx="1" presStyleCnt="10">
        <dgm:presLayoutVars>
          <dgm:bulletEnabled val="1"/>
        </dgm:presLayoutVars>
      </dgm:prSet>
      <dgm:spPr/>
    </dgm:pt>
    <dgm:pt modelId="{1FCEFF4D-F107-46E4-9FF4-51DB7DBBE6F1}" type="pres">
      <dgm:prSet presAssocID="{E1311B67-751D-4D6A-9CB6-7B8E0AFC4298}" presName="sibTrans" presStyleLbl="sibTrans1D1" presStyleIdx="1" presStyleCnt="9"/>
      <dgm:spPr/>
    </dgm:pt>
    <dgm:pt modelId="{55F84EBC-E5AE-475D-AE93-F74672F280A0}" type="pres">
      <dgm:prSet presAssocID="{E1311B67-751D-4D6A-9CB6-7B8E0AFC4298}" presName="connectorText" presStyleLbl="sibTrans1D1" presStyleIdx="1" presStyleCnt="9"/>
      <dgm:spPr/>
    </dgm:pt>
    <dgm:pt modelId="{4D96E6AE-0B42-4FA7-A7EB-D0BC67159BD0}" type="pres">
      <dgm:prSet presAssocID="{32F43F8C-A3C2-431D-9A47-E5BBDC00A9FD}" presName="node" presStyleLbl="node1" presStyleIdx="2" presStyleCnt="10">
        <dgm:presLayoutVars>
          <dgm:bulletEnabled val="1"/>
        </dgm:presLayoutVars>
      </dgm:prSet>
      <dgm:spPr/>
    </dgm:pt>
    <dgm:pt modelId="{49F866FE-9417-418D-A177-F8D0B3732E00}" type="pres">
      <dgm:prSet presAssocID="{7BBF9B75-367C-4940-941D-7944CC055A78}" presName="sibTrans" presStyleLbl="sibTrans1D1" presStyleIdx="2" presStyleCnt="9"/>
      <dgm:spPr/>
    </dgm:pt>
    <dgm:pt modelId="{B0E04623-E348-4F17-828A-9AF22E8040DB}" type="pres">
      <dgm:prSet presAssocID="{7BBF9B75-367C-4940-941D-7944CC055A78}" presName="connectorText" presStyleLbl="sibTrans1D1" presStyleIdx="2" presStyleCnt="9"/>
      <dgm:spPr/>
    </dgm:pt>
    <dgm:pt modelId="{C7C49650-8C96-42C3-80F5-F60AE38B53A1}" type="pres">
      <dgm:prSet presAssocID="{AB5B434B-AAB2-40A2-942C-71CA55E4EBC3}" presName="node" presStyleLbl="node1" presStyleIdx="3" presStyleCnt="10">
        <dgm:presLayoutVars>
          <dgm:bulletEnabled val="1"/>
        </dgm:presLayoutVars>
      </dgm:prSet>
      <dgm:spPr/>
    </dgm:pt>
    <dgm:pt modelId="{D6F0946F-C3B4-4944-BB00-80129408BFF3}" type="pres">
      <dgm:prSet presAssocID="{D2C3FD0B-14EB-414B-B4C7-6809FFD6DFF8}" presName="sibTrans" presStyleLbl="sibTrans1D1" presStyleIdx="3" presStyleCnt="9"/>
      <dgm:spPr/>
    </dgm:pt>
    <dgm:pt modelId="{59146C66-A186-4982-A2B4-53D59C0BDD31}" type="pres">
      <dgm:prSet presAssocID="{D2C3FD0B-14EB-414B-B4C7-6809FFD6DFF8}" presName="connectorText" presStyleLbl="sibTrans1D1" presStyleIdx="3" presStyleCnt="9"/>
      <dgm:spPr/>
    </dgm:pt>
    <dgm:pt modelId="{8DF07752-E332-41BC-9978-54CBCBD3CB35}" type="pres">
      <dgm:prSet presAssocID="{E3C6EDFE-7A57-4612-A554-8E79FA0FE9F6}" presName="node" presStyleLbl="node1" presStyleIdx="4" presStyleCnt="10">
        <dgm:presLayoutVars>
          <dgm:bulletEnabled val="1"/>
        </dgm:presLayoutVars>
      </dgm:prSet>
      <dgm:spPr/>
    </dgm:pt>
    <dgm:pt modelId="{18EE4152-B4BA-4B6D-AD3E-D7A364F1D73C}" type="pres">
      <dgm:prSet presAssocID="{943CC07E-DFD8-40EB-B6B6-E3B59ED5253B}" presName="sibTrans" presStyleLbl="sibTrans1D1" presStyleIdx="4" presStyleCnt="9"/>
      <dgm:spPr/>
    </dgm:pt>
    <dgm:pt modelId="{A4EF5A00-201B-4C90-A486-EE6336493A5A}" type="pres">
      <dgm:prSet presAssocID="{943CC07E-DFD8-40EB-B6B6-E3B59ED5253B}" presName="connectorText" presStyleLbl="sibTrans1D1" presStyleIdx="4" presStyleCnt="9"/>
      <dgm:spPr/>
    </dgm:pt>
    <dgm:pt modelId="{8D6E865F-E549-40CD-B5D7-838454C02721}" type="pres">
      <dgm:prSet presAssocID="{32F44C6E-91A2-4ABD-82EC-743C459043CA}" presName="node" presStyleLbl="node1" presStyleIdx="5" presStyleCnt="10">
        <dgm:presLayoutVars>
          <dgm:bulletEnabled val="1"/>
        </dgm:presLayoutVars>
      </dgm:prSet>
      <dgm:spPr/>
    </dgm:pt>
    <dgm:pt modelId="{C551BCDF-D085-46AD-A357-19FF0852E085}" type="pres">
      <dgm:prSet presAssocID="{1976CB99-5FC6-42AA-BF68-6BE63F957213}" presName="sibTrans" presStyleLbl="sibTrans1D1" presStyleIdx="5" presStyleCnt="9"/>
      <dgm:spPr/>
    </dgm:pt>
    <dgm:pt modelId="{C10655DB-2729-4D59-A76E-2F3C990ADC1D}" type="pres">
      <dgm:prSet presAssocID="{1976CB99-5FC6-42AA-BF68-6BE63F957213}" presName="connectorText" presStyleLbl="sibTrans1D1" presStyleIdx="5" presStyleCnt="9"/>
      <dgm:spPr/>
    </dgm:pt>
    <dgm:pt modelId="{F66E9A42-2EA2-40A9-B343-D7BC4356C0F2}" type="pres">
      <dgm:prSet presAssocID="{3FEE3FD3-8CAC-4017-8D51-8B007A18A92A}" presName="node" presStyleLbl="node1" presStyleIdx="6" presStyleCnt="10">
        <dgm:presLayoutVars>
          <dgm:bulletEnabled val="1"/>
        </dgm:presLayoutVars>
      </dgm:prSet>
      <dgm:spPr/>
    </dgm:pt>
    <dgm:pt modelId="{9D3A3725-8A7A-4CB4-8415-34CE599C3CA0}" type="pres">
      <dgm:prSet presAssocID="{141D280D-9FAC-44B3-A29D-38EEF302EAAD}" presName="sibTrans" presStyleLbl="sibTrans1D1" presStyleIdx="6" presStyleCnt="9"/>
      <dgm:spPr/>
    </dgm:pt>
    <dgm:pt modelId="{C0FC9F5E-680C-42CB-832F-E4D3393E5B23}" type="pres">
      <dgm:prSet presAssocID="{141D280D-9FAC-44B3-A29D-38EEF302EAAD}" presName="connectorText" presStyleLbl="sibTrans1D1" presStyleIdx="6" presStyleCnt="9"/>
      <dgm:spPr/>
    </dgm:pt>
    <dgm:pt modelId="{83B9569E-2B95-4257-973D-CC74F3F8FC1E}" type="pres">
      <dgm:prSet presAssocID="{9A541654-B86D-461F-8169-C36CC18C73D8}" presName="node" presStyleLbl="node1" presStyleIdx="7" presStyleCnt="10">
        <dgm:presLayoutVars>
          <dgm:bulletEnabled val="1"/>
        </dgm:presLayoutVars>
      </dgm:prSet>
      <dgm:spPr/>
    </dgm:pt>
    <dgm:pt modelId="{A7891C40-0BAE-40BF-A743-B821E52DA227}" type="pres">
      <dgm:prSet presAssocID="{D609EDFA-E6D0-47B1-AC98-077FCD5D11D1}" presName="sibTrans" presStyleLbl="sibTrans1D1" presStyleIdx="7" presStyleCnt="9"/>
      <dgm:spPr/>
    </dgm:pt>
    <dgm:pt modelId="{A83758AE-5866-4C06-82C4-F80D6D8283A7}" type="pres">
      <dgm:prSet presAssocID="{D609EDFA-E6D0-47B1-AC98-077FCD5D11D1}" presName="connectorText" presStyleLbl="sibTrans1D1" presStyleIdx="7" presStyleCnt="9"/>
      <dgm:spPr/>
    </dgm:pt>
    <dgm:pt modelId="{3FF4E8A0-A863-4275-9ABF-59621B258040}" type="pres">
      <dgm:prSet presAssocID="{01A43374-BAB5-4C53-B9EA-7237C01B5CD3}" presName="node" presStyleLbl="node1" presStyleIdx="8" presStyleCnt="10">
        <dgm:presLayoutVars>
          <dgm:bulletEnabled val="1"/>
        </dgm:presLayoutVars>
      </dgm:prSet>
      <dgm:spPr/>
    </dgm:pt>
    <dgm:pt modelId="{10C5420D-5F4F-4BF5-9EA7-C924BDA35BCD}" type="pres">
      <dgm:prSet presAssocID="{AA3C29B8-54CF-4368-8ED1-ECE296A8521E}" presName="sibTrans" presStyleLbl="sibTrans1D1" presStyleIdx="8" presStyleCnt="9"/>
      <dgm:spPr/>
    </dgm:pt>
    <dgm:pt modelId="{D8C1560A-5479-48A4-A09E-2D6BD51A0FB9}" type="pres">
      <dgm:prSet presAssocID="{AA3C29B8-54CF-4368-8ED1-ECE296A8521E}" presName="connectorText" presStyleLbl="sibTrans1D1" presStyleIdx="8" presStyleCnt="9"/>
      <dgm:spPr/>
    </dgm:pt>
    <dgm:pt modelId="{D093D43E-D987-4BAC-95CD-EF9DB4F883BD}" type="pres">
      <dgm:prSet presAssocID="{FFF29B4C-37C1-4D3B-AF2D-E3C77BDDD891}" presName="node" presStyleLbl="node1" presStyleIdx="9" presStyleCnt="10">
        <dgm:presLayoutVars>
          <dgm:bulletEnabled val="1"/>
        </dgm:presLayoutVars>
      </dgm:prSet>
      <dgm:spPr/>
    </dgm:pt>
  </dgm:ptLst>
  <dgm:cxnLst>
    <dgm:cxn modelId="{B3A0E501-4CC5-412B-A1D4-736355218C00}" type="presOf" srcId="{3FEE3FD3-8CAC-4017-8D51-8B007A18A92A}" destId="{F66E9A42-2EA2-40A9-B343-D7BC4356C0F2}" srcOrd="0" destOrd="0" presId="urn:microsoft.com/office/officeart/2016/7/layout/RepeatingBendingProcessNew"/>
    <dgm:cxn modelId="{8219F007-CAA3-46F7-AD5D-B45FA030B46E}" srcId="{7C25CF58-7250-444D-9D88-252459513C76}" destId="{9A541654-B86D-461F-8169-C36CC18C73D8}" srcOrd="7" destOrd="0" parTransId="{026F188C-26D8-403D-8461-67F76F771DBB}" sibTransId="{D609EDFA-E6D0-47B1-AC98-077FCD5D11D1}"/>
    <dgm:cxn modelId="{5C14E80D-6836-4ECE-8B0D-7F30060D6DFB}" srcId="{7C25CF58-7250-444D-9D88-252459513C76}" destId="{AB5B434B-AAB2-40A2-942C-71CA55E4EBC3}" srcOrd="3" destOrd="0" parTransId="{90104CD2-3D90-4374-95BE-92766F2FA0B7}" sibTransId="{D2C3FD0B-14EB-414B-B4C7-6809FFD6DFF8}"/>
    <dgm:cxn modelId="{CBE3AC10-6B81-4B44-A61A-706EFE92A2BE}" srcId="{7C25CF58-7250-444D-9D88-252459513C76}" destId="{813E08A4-6DED-4E33-822B-9189A8C483E7}" srcOrd="0" destOrd="0" parTransId="{F11C43BC-6FF4-4F96-AB3A-F1A63968486D}" sibTransId="{9308423F-D234-457B-BA58-202A6480B2CF}"/>
    <dgm:cxn modelId="{AB8E3D19-53B9-42EA-A2FE-1CA79D42217D}" type="presOf" srcId="{B046D94A-1915-4E6A-B02A-F4F093D58849}" destId="{35FE7DF5-E611-4414-92E5-1F38B9ED5959}" srcOrd="0" destOrd="0" presId="urn:microsoft.com/office/officeart/2016/7/layout/RepeatingBendingProcessNew"/>
    <dgm:cxn modelId="{1E081E1D-42BA-4A75-98E3-60370205A663}" type="presOf" srcId="{D609EDFA-E6D0-47B1-AC98-077FCD5D11D1}" destId="{A83758AE-5866-4C06-82C4-F80D6D8283A7}" srcOrd="1" destOrd="0" presId="urn:microsoft.com/office/officeart/2016/7/layout/RepeatingBendingProcessNew"/>
    <dgm:cxn modelId="{D982F61D-A4AF-4C8E-A7B6-D3A8D260AEA6}" type="presOf" srcId="{141D280D-9FAC-44B3-A29D-38EEF302EAAD}" destId="{9D3A3725-8A7A-4CB4-8415-34CE599C3CA0}" srcOrd="0" destOrd="0" presId="urn:microsoft.com/office/officeart/2016/7/layout/RepeatingBendingProcessNew"/>
    <dgm:cxn modelId="{91FFA320-0D68-471E-B77F-758738A5A8C2}" type="presOf" srcId="{FFF29B4C-37C1-4D3B-AF2D-E3C77BDDD891}" destId="{D093D43E-D987-4BAC-95CD-EF9DB4F883BD}" srcOrd="0" destOrd="0" presId="urn:microsoft.com/office/officeart/2016/7/layout/RepeatingBendingProcessNew"/>
    <dgm:cxn modelId="{FA797129-9FDE-43A4-AD1B-0C2515A9D6ED}" type="presOf" srcId="{141D280D-9FAC-44B3-A29D-38EEF302EAAD}" destId="{C0FC9F5E-680C-42CB-832F-E4D3393E5B23}" srcOrd="1" destOrd="0" presId="urn:microsoft.com/office/officeart/2016/7/layout/RepeatingBendingProcessNew"/>
    <dgm:cxn modelId="{F2823F2B-3CB9-40AC-857A-AACA05995F94}" type="presOf" srcId="{D609EDFA-E6D0-47B1-AC98-077FCD5D11D1}" destId="{A7891C40-0BAE-40BF-A743-B821E52DA227}" srcOrd="0" destOrd="0" presId="urn:microsoft.com/office/officeart/2016/7/layout/RepeatingBendingProcessNew"/>
    <dgm:cxn modelId="{1BD77C2F-F9CB-421B-B24B-8628ADF80543}" type="presOf" srcId="{7BBF9B75-367C-4940-941D-7944CC055A78}" destId="{B0E04623-E348-4F17-828A-9AF22E8040DB}" srcOrd="1" destOrd="0" presId="urn:microsoft.com/office/officeart/2016/7/layout/RepeatingBendingProcessNew"/>
    <dgm:cxn modelId="{F513DF61-DC53-42E5-BB0F-8EA14C883C59}" type="presOf" srcId="{AA3C29B8-54CF-4368-8ED1-ECE296A8521E}" destId="{D8C1560A-5479-48A4-A09E-2D6BD51A0FB9}" srcOrd="1" destOrd="0" presId="urn:microsoft.com/office/officeart/2016/7/layout/RepeatingBendingProcessNew"/>
    <dgm:cxn modelId="{BFD17D42-7E91-47AC-ACEA-EF890E2C6814}" type="presOf" srcId="{813E08A4-6DED-4E33-822B-9189A8C483E7}" destId="{7854F139-0209-4D6F-BB9F-3149556E43F5}" srcOrd="0" destOrd="0" presId="urn:microsoft.com/office/officeart/2016/7/layout/RepeatingBendingProcessNew"/>
    <dgm:cxn modelId="{4A591E65-4733-4B9E-8825-9B377781456C}" type="presOf" srcId="{943CC07E-DFD8-40EB-B6B6-E3B59ED5253B}" destId="{A4EF5A00-201B-4C90-A486-EE6336493A5A}" srcOrd="1" destOrd="0" presId="urn:microsoft.com/office/officeart/2016/7/layout/RepeatingBendingProcessNew"/>
    <dgm:cxn modelId="{F9C72548-FC4B-4C1B-86CF-932E6D011263}" srcId="{7C25CF58-7250-444D-9D88-252459513C76}" destId="{FFF29B4C-37C1-4D3B-AF2D-E3C77BDDD891}" srcOrd="9" destOrd="0" parTransId="{C87E5D9D-6774-4F4A-AD35-3DB35793B9CC}" sibTransId="{6C1DD70C-1BC6-477B-90F8-5E6A8C64F39C}"/>
    <dgm:cxn modelId="{EC6E4F68-A720-4575-ABEA-7D4042964C14}" type="presOf" srcId="{1976CB99-5FC6-42AA-BF68-6BE63F957213}" destId="{C551BCDF-D085-46AD-A357-19FF0852E085}" srcOrd="0" destOrd="0" presId="urn:microsoft.com/office/officeart/2016/7/layout/RepeatingBendingProcessNew"/>
    <dgm:cxn modelId="{C184E24D-66A0-4018-AAF8-26F952E1AEB6}" type="presOf" srcId="{1976CB99-5FC6-42AA-BF68-6BE63F957213}" destId="{C10655DB-2729-4D59-A76E-2F3C990ADC1D}" srcOrd="1" destOrd="0" presId="urn:microsoft.com/office/officeart/2016/7/layout/RepeatingBendingProcessNew"/>
    <dgm:cxn modelId="{A8B29F6F-56C5-48D8-A78A-A8163300A129}" srcId="{7C25CF58-7250-444D-9D88-252459513C76}" destId="{E3C6EDFE-7A57-4612-A554-8E79FA0FE9F6}" srcOrd="4" destOrd="0" parTransId="{1C712D43-B56C-4C35-8CD8-3463444BD4E6}" sibTransId="{943CC07E-DFD8-40EB-B6B6-E3B59ED5253B}"/>
    <dgm:cxn modelId="{CDDBAB70-DCD1-4E05-8347-82E162033101}" type="presOf" srcId="{7BBF9B75-367C-4940-941D-7944CC055A78}" destId="{49F866FE-9417-418D-A177-F8D0B3732E00}" srcOrd="0" destOrd="0" presId="urn:microsoft.com/office/officeart/2016/7/layout/RepeatingBendingProcessNew"/>
    <dgm:cxn modelId="{B922A377-1DAE-4EF4-868C-402B05688DEA}" type="presOf" srcId="{D2C3FD0B-14EB-414B-B4C7-6809FFD6DFF8}" destId="{D6F0946F-C3B4-4944-BB00-80129408BFF3}" srcOrd="0" destOrd="0" presId="urn:microsoft.com/office/officeart/2016/7/layout/RepeatingBendingProcessNew"/>
    <dgm:cxn modelId="{E1E58D78-156B-4144-BB5C-6E9DE795D86B}" type="presOf" srcId="{32F43F8C-A3C2-431D-9A47-E5BBDC00A9FD}" destId="{4D96E6AE-0B42-4FA7-A7EB-D0BC67159BD0}" srcOrd="0" destOrd="0" presId="urn:microsoft.com/office/officeart/2016/7/layout/RepeatingBendingProcessNew"/>
    <dgm:cxn modelId="{A8634D59-4728-41B9-A3A2-EFC5013D805F}" type="presOf" srcId="{943CC07E-DFD8-40EB-B6B6-E3B59ED5253B}" destId="{18EE4152-B4BA-4B6D-AD3E-D7A364F1D73C}" srcOrd="0" destOrd="0" presId="urn:microsoft.com/office/officeart/2016/7/layout/RepeatingBendingProcessNew"/>
    <dgm:cxn modelId="{F04C387C-03FD-4C2A-BF99-C8DA3C65532E}" srcId="{7C25CF58-7250-444D-9D88-252459513C76}" destId="{32F44C6E-91A2-4ABD-82EC-743C459043CA}" srcOrd="5" destOrd="0" parTransId="{04C082E4-3803-4365-8AD3-8387525D6616}" sibTransId="{1976CB99-5FC6-42AA-BF68-6BE63F957213}"/>
    <dgm:cxn modelId="{12DCE18C-E1A6-4D7D-985B-B48990132B74}" type="presOf" srcId="{32F44C6E-91A2-4ABD-82EC-743C459043CA}" destId="{8D6E865F-E549-40CD-B5D7-838454C02721}" srcOrd="0" destOrd="0" presId="urn:microsoft.com/office/officeart/2016/7/layout/RepeatingBendingProcessNew"/>
    <dgm:cxn modelId="{F383749A-C566-4C3E-AC5A-879111EA3FE8}" srcId="{7C25CF58-7250-444D-9D88-252459513C76}" destId="{B046D94A-1915-4E6A-B02A-F4F093D58849}" srcOrd="1" destOrd="0" parTransId="{3B385C40-EE09-4DB2-8501-2D442D1BBEC6}" sibTransId="{E1311B67-751D-4D6A-9CB6-7B8E0AFC4298}"/>
    <dgm:cxn modelId="{32E7A69C-E2B2-4686-AB2D-8A74E785DA12}" srcId="{7C25CF58-7250-444D-9D88-252459513C76}" destId="{32F43F8C-A3C2-431D-9A47-E5BBDC00A9FD}" srcOrd="2" destOrd="0" parTransId="{F4F12D08-80B0-4E3B-9CA8-9D7F307B152D}" sibTransId="{7BBF9B75-367C-4940-941D-7944CC055A78}"/>
    <dgm:cxn modelId="{2793D09C-9687-4DD4-B8BA-D41DA5FC7B68}" type="presOf" srcId="{AB5B434B-AAB2-40A2-942C-71CA55E4EBC3}" destId="{C7C49650-8C96-42C3-80F5-F60AE38B53A1}" srcOrd="0" destOrd="0" presId="urn:microsoft.com/office/officeart/2016/7/layout/RepeatingBendingProcessNew"/>
    <dgm:cxn modelId="{963B15A1-701D-4667-B9E0-F807DE3DFE1A}" type="presOf" srcId="{9A541654-B86D-461F-8169-C36CC18C73D8}" destId="{83B9569E-2B95-4257-973D-CC74F3F8FC1E}" srcOrd="0" destOrd="0" presId="urn:microsoft.com/office/officeart/2016/7/layout/RepeatingBendingProcessNew"/>
    <dgm:cxn modelId="{AC032EB2-8B93-43FE-AE68-A0F5449CEE2F}" type="presOf" srcId="{AA3C29B8-54CF-4368-8ED1-ECE296A8521E}" destId="{10C5420D-5F4F-4BF5-9EA7-C924BDA35BCD}" srcOrd="0" destOrd="0" presId="urn:microsoft.com/office/officeart/2016/7/layout/RepeatingBendingProcessNew"/>
    <dgm:cxn modelId="{1E1B24B8-B880-419D-93EB-19ACD344EA04}" srcId="{7C25CF58-7250-444D-9D88-252459513C76}" destId="{01A43374-BAB5-4C53-B9EA-7237C01B5CD3}" srcOrd="8" destOrd="0" parTransId="{66DD8DF4-E488-4E58-962C-AA46E85F2B41}" sibTransId="{AA3C29B8-54CF-4368-8ED1-ECE296A8521E}"/>
    <dgm:cxn modelId="{3D9944C5-D227-48E5-91C9-0A2F3F403D1B}" type="presOf" srcId="{E3C6EDFE-7A57-4612-A554-8E79FA0FE9F6}" destId="{8DF07752-E332-41BC-9978-54CBCBD3CB35}" srcOrd="0" destOrd="0" presId="urn:microsoft.com/office/officeart/2016/7/layout/RepeatingBendingProcessNew"/>
    <dgm:cxn modelId="{76A796C8-948A-4E3A-BABC-57A7C5C6FFA0}" type="presOf" srcId="{E1311B67-751D-4D6A-9CB6-7B8E0AFC4298}" destId="{1FCEFF4D-F107-46E4-9FF4-51DB7DBBE6F1}" srcOrd="0" destOrd="0" presId="urn:microsoft.com/office/officeart/2016/7/layout/RepeatingBendingProcessNew"/>
    <dgm:cxn modelId="{2219FAC9-65AF-4713-9840-D85B6BC4AB5C}" type="presOf" srcId="{E1311B67-751D-4D6A-9CB6-7B8E0AFC4298}" destId="{55F84EBC-E5AE-475D-AE93-F74672F280A0}" srcOrd="1" destOrd="0" presId="urn:microsoft.com/office/officeart/2016/7/layout/RepeatingBendingProcessNew"/>
    <dgm:cxn modelId="{4381E4CA-86FB-43E2-BF7D-B597DF9AD11E}" type="presOf" srcId="{01A43374-BAB5-4C53-B9EA-7237C01B5CD3}" destId="{3FF4E8A0-A863-4275-9ABF-59621B258040}" srcOrd="0" destOrd="0" presId="urn:microsoft.com/office/officeart/2016/7/layout/RepeatingBendingProcessNew"/>
    <dgm:cxn modelId="{968B61CE-9002-4BE3-8310-F3F59A979F9C}" srcId="{7C25CF58-7250-444D-9D88-252459513C76}" destId="{3FEE3FD3-8CAC-4017-8D51-8B007A18A92A}" srcOrd="6" destOrd="0" parTransId="{BCBBF002-CE14-4AAD-8060-1612C4F2EFAE}" sibTransId="{141D280D-9FAC-44B3-A29D-38EEF302EAAD}"/>
    <dgm:cxn modelId="{378424D3-E900-49C0-9D19-BADFD4E72182}" type="presOf" srcId="{D2C3FD0B-14EB-414B-B4C7-6809FFD6DFF8}" destId="{59146C66-A186-4982-A2B4-53D59C0BDD31}" srcOrd="1" destOrd="0" presId="urn:microsoft.com/office/officeart/2016/7/layout/RepeatingBendingProcessNew"/>
    <dgm:cxn modelId="{DA253FD5-CF13-4717-98FB-BFADBAC425C7}" type="presOf" srcId="{7C25CF58-7250-444D-9D88-252459513C76}" destId="{5F485140-C098-46B4-9B81-2583AAA734BB}" srcOrd="0" destOrd="0" presId="urn:microsoft.com/office/officeart/2016/7/layout/RepeatingBendingProcessNew"/>
    <dgm:cxn modelId="{562B5ED7-B97D-4B8F-8574-E69A5D672CA2}" type="presOf" srcId="{9308423F-D234-457B-BA58-202A6480B2CF}" destId="{2DA82259-BB99-450F-88E9-12243CE621C7}" srcOrd="0" destOrd="0" presId="urn:microsoft.com/office/officeart/2016/7/layout/RepeatingBendingProcessNew"/>
    <dgm:cxn modelId="{85AA14F8-DAB5-48F8-8952-7B4D38108ADF}" type="presOf" srcId="{9308423F-D234-457B-BA58-202A6480B2CF}" destId="{91B654D5-5AE1-4354-948F-6E063E377063}" srcOrd="1" destOrd="0" presId="urn:microsoft.com/office/officeart/2016/7/layout/RepeatingBendingProcessNew"/>
    <dgm:cxn modelId="{7DC7A7EE-FD35-43AE-8235-E914C26B4F23}" type="presParOf" srcId="{5F485140-C098-46B4-9B81-2583AAA734BB}" destId="{7854F139-0209-4D6F-BB9F-3149556E43F5}" srcOrd="0" destOrd="0" presId="urn:microsoft.com/office/officeart/2016/7/layout/RepeatingBendingProcessNew"/>
    <dgm:cxn modelId="{D80BEDC1-BAC9-4CDE-828D-33E3BAC0A430}" type="presParOf" srcId="{5F485140-C098-46B4-9B81-2583AAA734BB}" destId="{2DA82259-BB99-450F-88E9-12243CE621C7}" srcOrd="1" destOrd="0" presId="urn:microsoft.com/office/officeart/2016/7/layout/RepeatingBendingProcessNew"/>
    <dgm:cxn modelId="{6270FB8E-6300-4A99-9004-3DC3B72E58D0}" type="presParOf" srcId="{2DA82259-BB99-450F-88E9-12243CE621C7}" destId="{91B654D5-5AE1-4354-948F-6E063E377063}" srcOrd="0" destOrd="0" presId="urn:microsoft.com/office/officeart/2016/7/layout/RepeatingBendingProcessNew"/>
    <dgm:cxn modelId="{1B3F91E6-CCF9-497D-9423-45B4D0D1962B}" type="presParOf" srcId="{5F485140-C098-46B4-9B81-2583AAA734BB}" destId="{35FE7DF5-E611-4414-92E5-1F38B9ED5959}" srcOrd="2" destOrd="0" presId="urn:microsoft.com/office/officeart/2016/7/layout/RepeatingBendingProcessNew"/>
    <dgm:cxn modelId="{23455758-8858-488A-9129-7662C018DC51}" type="presParOf" srcId="{5F485140-C098-46B4-9B81-2583AAA734BB}" destId="{1FCEFF4D-F107-46E4-9FF4-51DB7DBBE6F1}" srcOrd="3" destOrd="0" presId="urn:microsoft.com/office/officeart/2016/7/layout/RepeatingBendingProcessNew"/>
    <dgm:cxn modelId="{C862585B-0175-478A-B4DE-324B60496E2F}" type="presParOf" srcId="{1FCEFF4D-F107-46E4-9FF4-51DB7DBBE6F1}" destId="{55F84EBC-E5AE-475D-AE93-F74672F280A0}" srcOrd="0" destOrd="0" presId="urn:microsoft.com/office/officeart/2016/7/layout/RepeatingBendingProcessNew"/>
    <dgm:cxn modelId="{18E5A3B5-2C19-4B65-94AE-B6F7B00EA2EC}" type="presParOf" srcId="{5F485140-C098-46B4-9B81-2583AAA734BB}" destId="{4D96E6AE-0B42-4FA7-A7EB-D0BC67159BD0}" srcOrd="4" destOrd="0" presId="urn:microsoft.com/office/officeart/2016/7/layout/RepeatingBendingProcessNew"/>
    <dgm:cxn modelId="{AF11C861-8F74-4ED8-8B36-57595E70FD60}" type="presParOf" srcId="{5F485140-C098-46B4-9B81-2583AAA734BB}" destId="{49F866FE-9417-418D-A177-F8D0B3732E00}" srcOrd="5" destOrd="0" presId="urn:microsoft.com/office/officeart/2016/7/layout/RepeatingBendingProcessNew"/>
    <dgm:cxn modelId="{D78DEE3E-112B-4801-BA61-8C63390ADD63}" type="presParOf" srcId="{49F866FE-9417-418D-A177-F8D0B3732E00}" destId="{B0E04623-E348-4F17-828A-9AF22E8040DB}" srcOrd="0" destOrd="0" presId="urn:microsoft.com/office/officeart/2016/7/layout/RepeatingBendingProcessNew"/>
    <dgm:cxn modelId="{D8A8552F-BAA6-4175-B9B1-1EC990ACE0E5}" type="presParOf" srcId="{5F485140-C098-46B4-9B81-2583AAA734BB}" destId="{C7C49650-8C96-42C3-80F5-F60AE38B53A1}" srcOrd="6" destOrd="0" presId="urn:microsoft.com/office/officeart/2016/7/layout/RepeatingBendingProcessNew"/>
    <dgm:cxn modelId="{238FA1D0-E1E2-4E19-80C1-C2FCC11406BF}" type="presParOf" srcId="{5F485140-C098-46B4-9B81-2583AAA734BB}" destId="{D6F0946F-C3B4-4944-BB00-80129408BFF3}" srcOrd="7" destOrd="0" presId="urn:microsoft.com/office/officeart/2016/7/layout/RepeatingBendingProcessNew"/>
    <dgm:cxn modelId="{F28043CD-5CA1-4205-A93B-1F9D2374D53F}" type="presParOf" srcId="{D6F0946F-C3B4-4944-BB00-80129408BFF3}" destId="{59146C66-A186-4982-A2B4-53D59C0BDD31}" srcOrd="0" destOrd="0" presId="urn:microsoft.com/office/officeart/2016/7/layout/RepeatingBendingProcessNew"/>
    <dgm:cxn modelId="{42576C6F-D8C7-4F52-9D13-B8670AC5A30F}" type="presParOf" srcId="{5F485140-C098-46B4-9B81-2583AAA734BB}" destId="{8DF07752-E332-41BC-9978-54CBCBD3CB35}" srcOrd="8" destOrd="0" presId="urn:microsoft.com/office/officeart/2016/7/layout/RepeatingBendingProcessNew"/>
    <dgm:cxn modelId="{D8F754E0-7994-4868-BB8A-6CF530E3D901}" type="presParOf" srcId="{5F485140-C098-46B4-9B81-2583AAA734BB}" destId="{18EE4152-B4BA-4B6D-AD3E-D7A364F1D73C}" srcOrd="9" destOrd="0" presId="urn:microsoft.com/office/officeart/2016/7/layout/RepeatingBendingProcessNew"/>
    <dgm:cxn modelId="{767A5EB8-2B40-4ED4-B91E-BB072F1ADE0D}" type="presParOf" srcId="{18EE4152-B4BA-4B6D-AD3E-D7A364F1D73C}" destId="{A4EF5A00-201B-4C90-A486-EE6336493A5A}" srcOrd="0" destOrd="0" presId="urn:microsoft.com/office/officeart/2016/7/layout/RepeatingBendingProcessNew"/>
    <dgm:cxn modelId="{7C80C7F3-947D-4E36-B812-4A3C747BBCBF}" type="presParOf" srcId="{5F485140-C098-46B4-9B81-2583AAA734BB}" destId="{8D6E865F-E549-40CD-B5D7-838454C02721}" srcOrd="10" destOrd="0" presId="urn:microsoft.com/office/officeart/2016/7/layout/RepeatingBendingProcessNew"/>
    <dgm:cxn modelId="{DB59F6EE-5BB9-4551-9E2E-378863103472}" type="presParOf" srcId="{5F485140-C098-46B4-9B81-2583AAA734BB}" destId="{C551BCDF-D085-46AD-A357-19FF0852E085}" srcOrd="11" destOrd="0" presId="urn:microsoft.com/office/officeart/2016/7/layout/RepeatingBendingProcessNew"/>
    <dgm:cxn modelId="{C19315E1-2BC9-49BD-9DF5-937C48E2BBED}" type="presParOf" srcId="{C551BCDF-D085-46AD-A357-19FF0852E085}" destId="{C10655DB-2729-4D59-A76E-2F3C990ADC1D}" srcOrd="0" destOrd="0" presId="urn:microsoft.com/office/officeart/2016/7/layout/RepeatingBendingProcessNew"/>
    <dgm:cxn modelId="{3A0EED56-6E89-4B63-95A0-58A49EB6CC0B}" type="presParOf" srcId="{5F485140-C098-46B4-9B81-2583AAA734BB}" destId="{F66E9A42-2EA2-40A9-B343-D7BC4356C0F2}" srcOrd="12" destOrd="0" presId="urn:microsoft.com/office/officeart/2016/7/layout/RepeatingBendingProcessNew"/>
    <dgm:cxn modelId="{A6B6C5E4-B1B0-4294-8BE7-5A078EABF539}" type="presParOf" srcId="{5F485140-C098-46B4-9B81-2583AAA734BB}" destId="{9D3A3725-8A7A-4CB4-8415-34CE599C3CA0}" srcOrd="13" destOrd="0" presId="urn:microsoft.com/office/officeart/2016/7/layout/RepeatingBendingProcessNew"/>
    <dgm:cxn modelId="{8897A5E9-7987-42D4-81B1-376AF661CBB7}" type="presParOf" srcId="{9D3A3725-8A7A-4CB4-8415-34CE599C3CA0}" destId="{C0FC9F5E-680C-42CB-832F-E4D3393E5B23}" srcOrd="0" destOrd="0" presId="urn:microsoft.com/office/officeart/2016/7/layout/RepeatingBendingProcessNew"/>
    <dgm:cxn modelId="{EFC5A042-549E-4EB2-B28C-D7F804366098}" type="presParOf" srcId="{5F485140-C098-46B4-9B81-2583AAA734BB}" destId="{83B9569E-2B95-4257-973D-CC74F3F8FC1E}" srcOrd="14" destOrd="0" presId="urn:microsoft.com/office/officeart/2016/7/layout/RepeatingBendingProcessNew"/>
    <dgm:cxn modelId="{440D3874-AA42-46C9-A5C3-D5FB8AD7382E}" type="presParOf" srcId="{5F485140-C098-46B4-9B81-2583AAA734BB}" destId="{A7891C40-0BAE-40BF-A743-B821E52DA227}" srcOrd="15" destOrd="0" presId="urn:microsoft.com/office/officeart/2016/7/layout/RepeatingBendingProcessNew"/>
    <dgm:cxn modelId="{5914C2CE-10D2-4DCA-8BB8-53334C124116}" type="presParOf" srcId="{A7891C40-0BAE-40BF-A743-B821E52DA227}" destId="{A83758AE-5866-4C06-82C4-F80D6D8283A7}" srcOrd="0" destOrd="0" presId="urn:microsoft.com/office/officeart/2016/7/layout/RepeatingBendingProcessNew"/>
    <dgm:cxn modelId="{93C85501-612B-44B2-BDBD-17FB37EDA2CE}" type="presParOf" srcId="{5F485140-C098-46B4-9B81-2583AAA734BB}" destId="{3FF4E8A0-A863-4275-9ABF-59621B258040}" srcOrd="16" destOrd="0" presId="urn:microsoft.com/office/officeart/2016/7/layout/RepeatingBendingProcessNew"/>
    <dgm:cxn modelId="{8283A67E-864B-4215-8DD9-4B3F2E27BBE0}" type="presParOf" srcId="{5F485140-C098-46B4-9B81-2583AAA734BB}" destId="{10C5420D-5F4F-4BF5-9EA7-C924BDA35BCD}" srcOrd="17" destOrd="0" presId="urn:microsoft.com/office/officeart/2016/7/layout/RepeatingBendingProcessNew"/>
    <dgm:cxn modelId="{81905C79-25B6-4131-AE91-5A5620F9F823}" type="presParOf" srcId="{10C5420D-5F4F-4BF5-9EA7-C924BDA35BCD}" destId="{D8C1560A-5479-48A4-A09E-2D6BD51A0FB9}" srcOrd="0" destOrd="0" presId="urn:microsoft.com/office/officeart/2016/7/layout/RepeatingBendingProcessNew"/>
    <dgm:cxn modelId="{9F46516B-7A27-4D46-B5D6-92EB9EEBC8E4}" type="presParOf" srcId="{5F485140-C098-46B4-9B81-2583AAA734BB}" destId="{D093D43E-D987-4BAC-95CD-EF9DB4F883BD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E1F66-4F12-43E7-AF93-A3926FD72D8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F01AEF-4454-4918-ACD5-6776639549B3}">
      <dgm:prSet/>
      <dgm:spPr/>
      <dgm:t>
        <a:bodyPr/>
        <a:lstStyle/>
        <a:p>
          <a:r>
            <a:rPr lang="en-ZA"/>
            <a:t>According to JICA “Kaizen” is a general term for “techniques and tools for improvement of quality and productivity” </a:t>
          </a:r>
          <a:endParaRPr lang="en-US"/>
        </a:p>
      </dgm:t>
    </dgm:pt>
    <dgm:pt modelId="{7E611FCE-3678-4A36-8D0B-78879CAF38AB}" type="parTrans" cxnId="{E65B0722-730F-4DEA-97F1-822CE8E198C8}">
      <dgm:prSet/>
      <dgm:spPr/>
      <dgm:t>
        <a:bodyPr/>
        <a:lstStyle/>
        <a:p>
          <a:endParaRPr lang="en-US"/>
        </a:p>
      </dgm:t>
    </dgm:pt>
    <dgm:pt modelId="{5B9DDCD4-206A-4504-B67D-BC130B8D2D33}" type="sibTrans" cxnId="{E65B0722-730F-4DEA-97F1-822CE8E198C8}">
      <dgm:prSet/>
      <dgm:spPr/>
      <dgm:t>
        <a:bodyPr/>
        <a:lstStyle/>
        <a:p>
          <a:endParaRPr lang="en-US"/>
        </a:p>
      </dgm:t>
    </dgm:pt>
    <dgm:pt modelId="{C41E120B-A93C-486A-9BCB-FED47329A15A}" type="pres">
      <dgm:prSet presAssocID="{1B8E1F66-4F12-43E7-AF93-A3926FD72D83}" presName="linear" presStyleCnt="0">
        <dgm:presLayoutVars>
          <dgm:animLvl val="lvl"/>
          <dgm:resizeHandles val="exact"/>
        </dgm:presLayoutVars>
      </dgm:prSet>
      <dgm:spPr/>
    </dgm:pt>
    <dgm:pt modelId="{66CC829E-F6FD-4938-A694-130C91A144C6}" type="pres">
      <dgm:prSet presAssocID="{76F01AEF-4454-4918-ACD5-6776639549B3}" presName="parentText" presStyleLbl="node1" presStyleIdx="0" presStyleCnt="1" custLinFactNeighborX="-16460" custLinFactNeighborY="-15387">
        <dgm:presLayoutVars>
          <dgm:chMax val="0"/>
          <dgm:bulletEnabled val="1"/>
        </dgm:presLayoutVars>
      </dgm:prSet>
      <dgm:spPr/>
    </dgm:pt>
  </dgm:ptLst>
  <dgm:cxnLst>
    <dgm:cxn modelId="{E65B0722-730F-4DEA-97F1-822CE8E198C8}" srcId="{1B8E1F66-4F12-43E7-AF93-A3926FD72D83}" destId="{76F01AEF-4454-4918-ACD5-6776639549B3}" srcOrd="0" destOrd="0" parTransId="{7E611FCE-3678-4A36-8D0B-78879CAF38AB}" sibTransId="{5B9DDCD4-206A-4504-B67D-BC130B8D2D33}"/>
    <dgm:cxn modelId="{B29D8A3F-556E-46A5-A4A0-EE8145E13081}" type="presOf" srcId="{1B8E1F66-4F12-43E7-AF93-A3926FD72D83}" destId="{C41E120B-A93C-486A-9BCB-FED47329A15A}" srcOrd="0" destOrd="0" presId="urn:microsoft.com/office/officeart/2005/8/layout/vList2"/>
    <dgm:cxn modelId="{CAC6A8D1-C57C-4492-A84E-F74455A3E3BC}" type="presOf" srcId="{76F01AEF-4454-4918-ACD5-6776639549B3}" destId="{66CC829E-F6FD-4938-A694-130C91A144C6}" srcOrd="0" destOrd="0" presId="urn:microsoft.com/office/officeart/2005/8/layout/vList2"/>
    <dgm:cxn modelId="{A31E296F-F00E-49BE-9F16-1AE6392FBC57}" type="presParOf" srcId="{C41E120B-A93C-486A-9BCB-FED47329A15A}" destId="{66CC829E-F6FD-4938-A694-130C91A144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9C899B-6FB9-438E-9F09-C3AFC18B777B}" type="doc">
      <dgm:prSet loTypeId="urn:microsoft.com/office/officeart/2005/8/layout/hProcess9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ZA"/>
        </a:p>
      </dgm:t>
    </dgm:pt>
    <dgm:pt modelId="{E810786A-A19E-4ECE-9BBB-C1E106A628E8}">
      <dgm:prSet phldrT="[Text]" custT="1"/>
      <dgm:spPr/>
      <dgm:t>
        <a:bodyPr/>
        <a:lstStyle/>
        <a:p>
          <a:pPr algn="ctr"/>
          <a:r>
            <a:rPr lang="en-ZA" sz="2000" b="1">
              <a:solidFill>
                <a:schemeClr val="tx1"/>
              </a:solidFill>
              <a:latin typeface="+mn-lt"/>
            </a:rPr>
            <a:t>Baseline Assessment and Capacity Building</a:t>
          </a:r>
        </a:p>
      </dgm:t>
    </dgm:pt>
    <dgm:pt modelId="{64B82050-5FE8-40F5-98B1-27B4C3E7DFBF}" type="parTrans" cxnId="{7222CC71-C793-4108-BCEB-423EADF14B32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36CC4FCB-F3EC-4AF4-BA3A-2F16671D57ED}" type="sibTrans" cxnId="{7222CC71-C793-4108-BCEB-423EADF14B32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FE86752D-BD23-445A-819F-D35AFD20E307}">
      <dgm:prSet phldrT="[Text]" custT="1"/>
      <dgm:spPr/>
      <dgm:t>
        <a:bodyPr/>
        <a:lstStyle/>
        <a:p>
          <a:pPr algn="ctr"/>
          <a:r>
            <a:rPr kumimoji="0" lang="en-ZA" sz="20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Performance Monitoring/ Impact Analysis</a:t>
          </a:r>
          <a:endParaRPr lang="en-ZA" sz="2000">
            <a:solidFill>
              <a:schemeClr val="tx1"/>
            </a:solidFill>
            <a:latin typeface="+mn-lt"/>
          </a:endParaRPr>
        </a:p>
      </dgm:t>
    </dgm:pt>
    <dgm:pt modelId="{7CF7860E-681A-4387-9DE2-18BADB323732}" type="parTrans" cxnId="{F63644E6-3E5C-4257-9FE7-FA8FA7B20280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2D9FF0A8-A1AD-4447-B0CB-834A03E59C12}" type="sibTrans" cxnId="{F63644E6-3E5C-4257-9FE7-FA8FA7B20280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C7E78B71-F2E9-4D21-B91D-A9A28075E7F1}">
      <dgm:prSet phldrT="[Text]" custT="1"/>
      <dgm:spPr/>
      <dgm:t>
        <a:bodyPr/>
        <a:lstStyle/>
        <a:p>
          <a:r>
            <a:rPr lang="en-ZA" sz="2000" b="1">
              <a:solidFill>
                <a:schemeClr val="tx1"/>
              </a:solidFill>
              <a:latin typeface="+mn-lt"/>
            </a:rPr>
            <a:t>Process Analysis and project identification</a:t>
          </a:r>
        </a:p>
      </dgm:t>
    </dgm:pt>
    <dgm:pt modelId="{FA198997-D56C-4B2B-9E6C-02F3077A82DF}" type="parTrans" cxnId="{01E2E94B-0541-4107-95AD-7B71E79D07E1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056C39A9-C251-466C-9853-2C20637DB8A9}" type="sibTrans" cxnId="{01E2E94B-0541-4107-95AD-7B71E79D07E1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36083472-AC94-42D8-AE45-47F71E00A59A}">
      <dgm:prSet phldrT="[Text]" custT="1"/>
      <dgm:spPr/>
      <dgm:t>
        <a:bodyPr/>
        <a:lstStyle/>
        <a:p>
          <a:r>
            <a:rPr kumimoji="0" lang="en-ZA" sz="2000" b="1" i="0" u="none" strike="noStrike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Implementation</a:t>
          </a:r>
          <a:endParaRPr lang="en-ZA" sz="2000" b="1">
            <a:solidFill>
              <a:schemeClr val="tx1"/>
            </a:solidFill>
            <a:latin typeface="+mn-lt"/>
          </a:endParaRPr>
        </a:p>
      </dgm:t>
    </dgm:pt>
    <dgm:pt modelId="{B4F7A82E-DE1E-4283-8705-FB230912F507}" type="parTrans" cxnId="{41319050-DBDD-4CB2-9D18-3A512680A5BA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467C31E8-1407-466D-AF63-F7708CE12B6A}" type="sibTrans" cxnId="{41319050-DBDD-4CB2-9D18-3A512680A5BA}">
      <dgm:prSet/>
      <dgm:spPr/>
      <dgm:t>
        <a:bodyPr/>
        <a:lstStyle/>
        <a:p>
          <a:endParaRPr lang="en-ZA" sz="2000">
            <a:solidFill>
              <a:schemeClr val="tx1"/>
            </a:solidFill>
            <a:latin typeface="+mn-lt"/>
          </a:endParaRPr>
        </a:p>
      </dgm:t>
    </dgm:pt>
    <dgm:pt modelId="{05BF96FA-856E-4D7E-B177-CF9D8BE7F549}" type="pres">
      <dgm:prSet presAssocID="{2C9C899B-6FB9-438E-9F09-C3AFC18B777B}" presName="CompostProcess" presStyleCnt="0">
        <dgm:presLayoutVars>
          <dgm:dir/>
          <dgm:resizeHandles val="exact"/>
        </dgm:presLayoutVars>
      </dgm:prSet>
      <dgm:spPr/>
    </dgm:pt>
    <dgm:pt modelId="{2DDC611D-D180-4D90-A187-594D1019B02B}" type="pres">
      <dgm:prSet presAssocID="{2C9C899B-6FB9-438E-9F09-C3AFC18B777B}" presName="arrow" presStyleLbl="bgShp" presStyleIdx="0" presStyleCnt="1"/>
      <dgm:spPr/>
    </dgm:pt>
    <dgm:pt modelId="{F22F8315-3ECA-490C-86AC-20539CC399B2}" type="pres">
      <dgm:prSet presAssocID="{2C9C899B-6FB9-438E-9F09-C3AFC18B777B}" presName="linearProcess" presStyleCnt="0"/>
      <dgm:spPr/>
    </dgm:pt>
    <dgm:pt modelId="{76089558-7D33-4E25-997C-9EEAA0A3A685}" type="pres">
      <dgm:prSet presAssocID="{E810786A-A19E-4ECE-9BBB-C1E106A628E8}" presName="textNode" presStyleLbl="node1" presStyleIdx="0" presStyleCnt="4">
        <dgm:presLayoutVars>
          <dgm:bulletEnabled val="1"/>
        </dgm:presLayoutVars>
      </dgm:prSet>
      <dgm:spPr/>
    </dgm:pt>
    <dgm:pt modelId="{91810AC7-3FEE-4A76-BE69-73F7A037AA11}" type="pres">
      <dgm:prSet presAssocID="{36CC4FCB-F3EC-4AF4-BA3A-2F16671D57ED}" presName="sibTrans" presStyleCnt="0"/>
      <dgm:spPr/>
    </dgm:pt>
    <dgm:pt modelId="{A529BCF1-308E-479E-8C45-4443097F5EEC}" type="pres">
      <dgm:prSet presAssocID="{C7E78B71-F2E9-4D21-B91D-A9A28075E7F1}" presName="textNode" presStyleLbl="node1" presStyleIdx="1" presStyleCnt="4">
        <dgm:presLayoutVars>
          <dgm:bulletEnabled val="1"/>
        </dgm:presLayoutVars>
      </dgm:prSet>
      <dgm:spPr/>
    </dgm:pt>
    <dgm:pt modelId="{4071E0EA-9881-469E-9004-DAC112C431B6}" type="pres">
      <dgm:prSet presAssocID="{056C39A9-C251-466C-9853-2C20637DB8A9}" presName="sibTrans" presStyleCnt="0"/>
      <dgm:spPr/>
    </dgm:pt>
    <dgm:pt modelId="{1674CE2E-C429-41CF-BBF8-A15FE2CF9C3A}" type="pres">
      <dgm:prSet presAssocID="{36083472-AC94-42D8-AE45-47F71E00A59A}" presName="textNode" presStyleLbl="node1" presStyleIdx="2" presStyleCnt="4">
        <dgm:presLayoutVars>
          <dgm:bulletEnabled val="1"/>
        </dgm:presLayoutVars>
      </dgm:prSet>
      <dgm:spPr/>
    </dgm:pt>
    <dgm:pt modelId="{ED52134B-B3DF-4ED7-8DE6-E173C7ECEE16}" type="pres">
      <dgm:prSet presAssocID="{467C31E8-1407-466D-AF63-F7708CE12B6A}" presName="sibTrans" presStyleCnt="0"/>
      <dgm:spPr/>
    </dgm:pt>
    <dgm:pt modelId="{F2CC2434-8F1D-48A5-8BC2-5A5F4C0320B5}" type="pres">
      <dgm:prSet presAssocID="{FE86752D-BD23-445A-819F-D35AFD20E307}" presName="textNode" presStyleLbl="node1" presStyleIdx="3" presStyleCnt="4" custScaleX="119703">
        <dgm:presLayoutVars>
          <dgm:bulletEnabled val="1"/>
        </dgm:presLayoutVars>
      </dgm:prSet>
      <dgm:spPr/>
    </dgm:pt>
  </dgm:ptLst>
  <dgm:cxnLst>
    <dgm:cxn modelId="{DAA8F067-008F-43F4-B17A-5D872C85B096}" type="presOf" srcId="{36083472-AC94-42D8-AE45-47F71E00A59A}" destId="{1674CE2E-C429-41CF-BBF8-A15FE2CF9C3A}" srcOrd="0" destOrd="0" presId="urn:microsoft.com/office/officeart/2005/8/layout/hProcess9"/>
    <dgm:cxn modelId="{01E2E94B-0541-4107-95AD-7B71E79D07E1}" srcId="{2C9C899B-6FB9-438E-9F09-C3AFC18B777B}" destId="{C7E78B71-F2E9-4D21-B91D-A9A28075E7F1}" srcOrd="1" destOrd="0" parTransId="{FA198997-D56C-4B2B-9E6C-02F3077A82DF}" sibTransId="{056C39A9-C251-466C-9853-2C20637DB8A9}"/>
    <dgm:cxn modelId="{41319050-DBDD-4CB2-9D18-3A512680A5BA}" srcId="{2C9C899B-6FB9-438E-9F09-C3AFC18B777B}" destId="{36083472-AC94-42D8-AE45-47F71E00A59A}" srcOrd="2" destOrd="0" parTransId="{B4F7A82E-DE1E-4283-8705-FB230912F507}" sibTransId="{467C31E8-1407-466D-AF63-F7708CE12B6A}"/>
    <dgm:cxn modelId="{7222CC71-C793-4108-BCEB-423EADF14B32}" srcId="{2C9C899B-6FB9-438E-9F09-C3AFC18B777B}" destId="{E810786A-A19E-4ECE-9BBB-C1E106A628E8}" srcOrd="0" destOrd="0" parTransId="{64B82050-5FE8-40F5-98B1-27B4C3E7DFBF}" sibTransId="{36CC4FCB-F3EC-4AF4-BA3A-2F16671D57ED}"/>
    <dgm:cxn modelId="{0E1C6976-3DBA-4DE6-9FEC-861B2957C51E}" type="presOf" srcId="{2C9C899B-6FB9-438E-9F09-C3AFC18B777B}" destId="{05BF96FA-856E-4D7E-B177-CF9D8BE7F549}" srcOrd="0" destOrd="0" presId="urn:microsoft.com/office/officeart/2005/8/layout/hProcess9"/>
    <dgm:cxn modelId="{160C9395-2CFD-4CE5-8C89-15EA902794A8}" type="presOf" srcId="{E810786A-A19E-4ECE-9BBB-C1E106A628E8}" destId="{76089558-7D33-4E25-997C-9EEAA0A3A685}" srcOrd="0" destOrd="0" presId="urn:microsoft.com/office/officeart/2005/8/layout/hProcess9"/>
    <dgm:cxn modelId="{274B0FB6-F971-4213-AFFE-D4FEE2F4BD7B}" type="presOf" srcId="{C7E78B71-F2E9-4D21-B91D-A9A28075E7F1}" destId="{A529BCF1-308E-479E-8C45-4443097F5EEC}" srcOrd="0" destOrd="0" presId="urn:microsoft.com/office/officeart/2005/8/layout/hProcess9"/>
    <dgm:cxn modelId="{40C089CA-3579-47FC-9AF4-A254149961D0}" type="presOf" srcId="{FE86752D-BD23-445A-819F-D35AFD20E307}" destId="{F2CC2434-8F1D-48A5-8BC2-5A5F4C0320B5}" srcOrd="0" destOrd="0" presId="urn:microsoft.com/office/officeart/2005/8/layout/hProcess9"/>
    <dgm:cxn modelId="{F63644E6-3E5C-4257-9FE7-FA8FA7B20280}" srcId="{2C9C899B-6FB9-438E-9F09-C3AFC18B777B}" destId="{FE86752D-BD23-445A-819F-D35AFD20E307}" srcOrd="3" destOrd="0" parTransId="{7CF7860E-681A-4387-9DE2-18BADB323732}" sibTransId="{2D9FF0A8-A1AD-4447-B0CB-834A03E59C12}"/>
    <dgm:cxn modelId="{622021E4-0B0B-4CEB-A897-8B65D7F6F73D}" type="presParOf" srcId="{05BF96FA-856E-4D7E-B177-CF9D8BE7F549}" destId="{2DDC611D-D180-4D90-A187-594D1019B02B}" srcOrd="0" destOrd="0" presId="urn:microsoft.com/office/officeart/2005/8/layout/hProcess9"/>
    <dgm:cxn modelId="{DD2F817B-342E-40D6-BAAF-7AC550D74DF1}" type="presParOf" srcId="{05BF96FA-856E-4D7E-B177-CF9D8BE7F549}" destId="{F22F8315-3ECA-490C-86AC-20539CC399B2}" srcOrd="1" destOrd="0" presId="urn:microsoft.com/office/officeart/2005/8/layout/hProcess9"/>
    <dgm:cxn modelId="{4D2E0208-26C8-40C1-9B86-B8A069B313E0}" type="presParOf" srcId="{F22F8315-3ECA-490C-86AC-20539CC399B2}" destId="{76089558-7D33-4E25-997C-9EEAA0A3A685}" srcOrd="0" destOrd="0" presId="urn:microsoft.com/office/officeart/2005/8/layout/hProcess9"/>
    <dgm:cxn modelId="{40BAAD7C-D4F4-4EA3-8A27-38ECE3BA07BF}" type="presParOf" srcId="{F22F8315-3ECA-490C-86AC-20539CC399B2}" destId="{91810AC7-3FEE-4A76-BE69-73F7A037AA11}" srcOrd="1" destOrd="0" presId="urn:microsoft.com/office/officeart/2005/8/layout/hProcess9"/>
    <dgm:cxn modelId="{A26CB0F2-F5D3-42C4-982D-94C52BCB5C9D}" type="presParOf" srcId="{F22F8315-3ECA-490C-86AC-20539CC399B2}" destId="{A529BCF1-308E-479E-8C45-4443097F5EEC}" srcOrd="2" destOrd="0" presId="urn:microsoft.com/office/officeart/2005/8/layout/hProcess9"/>
    <dgm:cxn modelId="{36B7C303-5332-4D04-9C02-468F75781919}" type="presParOf" srcId="{F22F8315-3ECA-490C-86AC-20539CC399B2}" destId="{4071E0EA-9881-469E-9004-DAC112C431B6}" srcOrd="3" destOrd="0" presId="urn:microsoft.com/office/officeart/2005/8/layout/hProcess9"/>
    <dgm:cxn modelId="{5754F6FE-6579-4099-B20D-7FAC1934F9B7}" type="presParOf" srcId="{F22F8315-3ECA-490C-86AC-20539CC399B2}" destId="{1674CE2E-C429-41CF-BBF8-A15FE2CF9C3A}" srcOrd="4" destOrd="0" presId="urn:microsoft.com/office/officeart/2005/8/layout/hProcess9"/>
    <dgm:cxn modelId="{B564423C-5AE3-42E9-9F28-48B7C67980D6}" type="presParOf" srcId="{F22F8315-3ECA-490C-86AC-20539CC399B2}" destId="{ED52134B-B3DF-4ED7-8DE6-E173C7ECEE16}" srcOrd="5" destOrd="0" presId="urn:microsoft.com/office/officeart/2005/8/layout/hProcess9"/>
    <dgm:cxn modelId="{3EFF8E51-3ED4-484E-BE2D-FF8A3517896C}" type="presParOf" srcId="{F22F8315-3ECA-490C-86AC-20539CC399B2}" destId="{F2CC2434-8F1D-48A5-8BC2-5A5F4C0320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92C5B8-B2C7-4F97-807F-53DB77506C4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ZA"/>
        </a:p>
      </dgm:t>
    </dgm:pt>
    <dgm:pt modelId="{93F48337-557E-43EE-8A89-7628B8194FF1}">
      <dgm:prSet phldrT="[Text]" custT="1"/>
      <dgm:spPr>
        <a:xfrm>
          <a:off x="229815" y="1129059"/>
          <a:ext cx="4311566" cy="4553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b="1"/>
          </a:pPr>
          <a:r>
            <a:rPr lang="en-ZA" sz="24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Statistics</a:t>
          </a:r>
        </a:p>
      </dgm:t>
    </dgm:pt>
    <dgm:pt modelId="{1AC785F1-B4D6-4487-8303-E7CDD4630584}" type="parTrans" cxnId="{21FD0E2E-064E-4BAE-9A3D-B85E5CB9491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47B6EB7-3E6A-4742-93C9-680FFE1F49E9}" type="sibTrans" cxnId="{21FD0E2E-064E-4BAE-9A3D-B85E5CB9491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04F6F48-F590-4B8E-BBE2-097E2989F25E}">
      <dgm:prSet phldrT="[Text]" custT="1"/>
      <dgm:spPr>
        <a:xfrm>
          <a:off x="229815" y="1615374"/>
          <a:ext cx="4311566" cy="5859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ZA" sz="22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Productivity Statistics</a:t>
          </a:r>
        </a:p>
      </dgm:t>
    </dgm:pt>
    <dgm:pt modelId="{F516911D-2851-4D67-84FF-3AE0B1781B3C}" type="parTrans" cxnId="{D1E35B67-142D-4B83-AD32-AB0A813FDE91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64AE75F-904F-4E3F-9BE8-343FCD82FB4F}" type="sibTrans" cxnId="{D1E35B67-142D-4B83-AD32-AB0A813FDE91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6CA6B5F2-19C0-4417-BDD6-894379858EA8}">
      <dgm:prSet phldrT="[Text]" custT="1"/>
      <dgm:spPr>
        <a:xfrm>
          <a:off x="229815" y="1615374"/>
          <a:ext cx="4311566" cy="5859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ZA" sz="22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IMD Competitiveness Report</a:t>
          </a:r>
        </a:p>
      </dgm:t>
    </dgm:pt>
    <dgm:pt modelId="{A877B8B8-D3CE-4218-A852-CFAF55558CD4}" type="parTrans" cxnId="{2056F49A-A13B-4D4F-9C96-853996EDA47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B919110-6019-4F2F-8A46-BCCD467D1189}" type="sibTrans" cxnId="{2056F49A-A13B-4D4F-9C96-853996EDA47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99D2BE0-A4E7-4869-AD31-9F5CB66BDF25}">
      <dgm:prSet phldrT="[Text]" custT="1"/>
      <dgm:spPr>
        <a:xfrm>
          <a:off x="5295906" y="1388569"/>
          <a:ext cx="4311566" cy="4553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b="1"/>
          </a:pPr>
          <a:r>
            <a:rPr lang="en-ZA" sz="24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</a:t>
          </a:r>
        </a:p>
      </dgm:t>
    </dgm:pt>
    <dgm:pt modelId="{BC459181-D301-47BE-99DC-34F573CCF3E4}" type="parTrans" cxnId="{21099060-4982-4389-95ED-76B8067A518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D015FB5-254E-48EE-9D26-BEAA6DC331EC}" type="sibTrans" cxnId="{21099060-4982-4389-95ED-76B8067A518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CC34E92-4816-4B4C-B1A2-B675619E1441}">
      <dgm:prSet phldrT="[Text]" custT="1"/>
      <dgm:spPr>
        <a:xfrm>
          <a:off x="5295906" y="1874884"/>
          <a:ext cx="4311566" cy="66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ZA" sz="22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 Research </a:t>
          </a:r>
        </a:p>
      </dgm:t>
    </dgm:pt>
    <dgm:pt modelId="{E986844C-BD08-434A-BB88-2BC2272EDECE}" type="parTrans" cxnId="{996B3920-98EB-4FD4-A5E0-B8E8B7D0DD40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E22A21E-A37A-4DD6-AAF6-C56D5B59DF35}" type="sibTrans" cxnId="{996B3920-98EB-4FD4-A5E0-B8E8B7D0DD40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7FEF51E-9B6B-4C11-93EE-4331AF3603A8}">
      <dgm:prSet phldrT="[Text]" custT="1"/>
      <dgm:spPr>
        <a:xfrm>
          <a:off x="5295906" y="1874884"/>
          <a:ext cx="4311566" cy="66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ZA" sz="22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Sector Studies</a:t>
          </a:r>
        </a:p>
      </dgm:t>
    </dgm:pt>
    <dgm:pt modelId="{7D91F7FB-4532-4650-925E-02838B91B8F9}" type="parTrans" cxnId="{4EC3F720-DFC9-452D-824D-9C244000BCF5}">
      <dgm:prSet/>
      <dgm:spPr/>
      <dgm:t>
        <a:bodyPr/>
        <a:lstStyle/>
        <a:p>
          <a:endParaRPr lang="en-ZA"/>
        </a:p>
      </dgm:t>
    </dgm:pt>
    <dgm:pt modelId="{A0E76B02-D60A-4E7A-A351-72A860011F44}" type="sibTrans" cxnId="{4EC3F720-DFC9-452D-824D-9C244000BCF5}">
      <dgm:prSet/>
      <dgm:spPr/>
      <dgm:t>
        <a:bodyPr/>
        <a:lstStyle/>
        <a:p>
          <a:endParaRPr lang="en-ZA"/>
        </a:p>
      </dgm:t>
    </dgm:pt>
    <dgm:pt modelId="{E8ADA2F7-AB81-4860-9AA4-0BC2E854C526}" type="pres">
      <dgm:prSet presAssocID="{6792C5B8-B2C7-4F97-807F-53DB77506C47}" presName="root" presStyleCnt="0">
        <dgm:presLayoutVars>
          <dgm:dir/>
          <dgm:resizeHandles val="exact"/>
        </dgm:presLayoutVars>
      </dgm:prSet>
      <dgm:spPr/>
    </dgm:pt>
    <dgm:pt modelId="{B5BA0D48-3BB4-4294-AB8C-E9FE6EB06455}" type="pres">
      <dgm:prSet presAssocID="{93F48337-557E-43EE-8A89-7628B8194FF1}" presName="compNode" presStyleCnt="0"/>
      <dgm:spPr/>
    </dgm:pt>
    <dgm:pt modelId="{47DD825B-66EB-4502-BDD6-2AA9E7C46A73}" type="pres">
      <dgm:prSet presAssocID="{93F48337-557E-43EE-8A89-7628B8194FF1}" presName="iconRect" presStyleLbl="node1" presStyleIdx="0" presStyleCnt="2"/>
      <dgm:spPr>
        <a:xfrm>
          <a:off x="229815" y="0"/>
          <a:ext cx="1509048" cy="1062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2A0C50A-E935-417A-894E-4EAEE542BD05}" type="pres">
      <dgm:prSet presAssocID="{93F48337-557E-43EE-8A89-7628B8194FF1}" presName="iconSpace" presStyleCnt="0"/>
      <dgm:spPr/>
    </dgm:pt>
    <dgm:pt modelId="{1F06BB23-D049-495B-A9B5-2AEB7B8CC5E0}" type="pres">
      <dgm:prSet presAssocID="{93F48337-557E-43EE-8A89-7628B8194FF1}" presName="parTx" presStyleLbl="revTx" presStyleIdx="0" presStyleCnt="4">
        <dgm:presLayoutVars>
          <dgm:chMax val="0"/>
          <dgm:chPref val="0"/>
        </dgm:presLayoutVars>
      </dgm:prSet>
      <dgm:spPr/>
    </dgm:pt>
    <dgm:pt modelId="{037636F7-A4E9-43B6-8F3E-6B3B81300A0A}" type="pres">
      <dgm:prSet presAssocID="{93F48337-557E-43EE-8A89-7628B8194FF1}" presName="txSpace" presStyleCnt="0"/>
      <dgm:spPr/>
    </dgm:pt>
    <dgm:pt modelId="{67C61315-873E-4E42-9B15-8A77ECB590A1}" type="pres">
      <dgm:prSet presAssocID="{93F48337-557E-43EE-8A89-7628B8194FF1}" presName="desTx" presStyleLbl="revTx" presStyleIdx="1" presStyleCnt="4">
        <dgm:presLayoutVars/>
      </dgm:prSet>
      <dgm:spPr/>
    </dgm:pt>
    <dgm:pt modelId="{B5D65331-D8E2-4C11-8F85-77B6C91A15C7}" type="pres">
      <dgm:prSet presAssocID="{247B6EB7-3E6A-4742-93C9-680FFE1F49E9}" presName="sibTrans" presStyleCnt="0"/>
      <dgm:spPr/>
    </dgm:pt>
    <dgm:pt modelId="{38696BA0-F2E9-4BC6-BCFB-8329E5E0983D}" type="pres">
      <dgm:prSet presAssocID="{299D2BE0-A4E7-4869-AD31-9F5CB66BDF25}" presName="compNode" presStyleCnt="0"/>
      <dgm:spPr/>
    </dgm:pt>
    <dgm:pt modelId="{3682CEA0-F471-4ABC-B867-BD405F4005DA}" type="pres">
      <dgm:prSet presAssocID="{299D2BE0-A4E7-4869-AD31-9F5CB66BDF25}" presName="iconRect" presStyleLbl="node1" presStyleIdx="1" presStyleCnt="2"/>
      <dgm:spPr>
        <a:xfrm>
          <a:off x="5295906" y="259509"/>
          <a:ext cx="1509048" cy="1062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5E8BAAD-7F42-4DEC-8255-EF191C5E8648}" type="pres">
      <dgm:prSet presAssocID="{299D2BE0-A4E7-4869-AD31-9F5CB66BDF25}" presName="iconSpace" presStyleCnt="0"/>
      <dgm:spPr/>
    </dgm:pt>
    <dgm:pt modelId="{C7D15AF3-88AA-49B4-A12E-D0149BE4D078}" type="pres">
      <dgm:prSet presAssocID="{299D2BE0-A4E7-4869-AD31-9F5CB66BDF25}" presName="parTx" presStyleLbl="revTx" presStyleIdx="2" presStyleCnt="4">
        <dgm:presLayoutVars>
          <dgm:chMax val="0"/>
          <dgm:chPref val="0"/>
        </dgm:presLayoutVars>
      </dgm:prSet>
      <dgm:spPr/>
    </dgm:pt>
    <dgm:pt modelId="{EC1C7EE3-8F7C-4845-B5C0-0D4A776B50DF}" type="pres">
      <dgm:prSet presAssocID="{299D2BE0-A4E7-4869-AD31-9F5CB66BDF25}" presName="txSpace" presStyleCnt="0"/>
      <dgm:spPr/>
    </dgm:pt>
    <dgm:pt modelId="{25852C24-6303-458A-A5D9-2856F58E3D1D}" type="pres">
      <dgm:prSet presAssocID="{299D2BE0-A4E7-4869-AD31-9F5CB66BDF25}" presName="desTx" presStyleLbl="revTx" presStyleIdx="3" presStyleCnt="4">
        <dgm:presLayoutVars/>
      </dgm:prSet>
      <dgm:spPr/>
    </dgm:pt>
  </dgm:ptLst>
  <dgm:cxnLst>
    <dgm:cxn modelId="{62CF9609-0B28-4EFC-A755-C35CE6744E68}" type="presOf" srcId="{DCC34E92-4816-4B4C-B1A2-B675619E1441}" destId="{25852C24-6303-458A-A5D9-2856F58E3D1D}" srcOrd="0" destOrd="1" presId="urn:microsoft.com/office/officeart/2018/2/layout/IconLabelDescriptionList"/>
    <dgm:cxn modelId="{92C4C10F-9839-4FA0-AF15-20FAE4895290}" type="presOf" srcId="{6CA6B5F2-19C0-4417-BDD6-894379858EA8}" destId="{67C61315-873E-4E42-9B15-8A77ECB590A1}" srcOrd="0" destOrd="1" presId="urn:microsoft.com/office/officeart/2018/2/layout/IconLabelDescriptionList"/>
    <dgm:cxn modelId="{996B3920-98EB-4FD4-A5E0-B8E8B7D0DD40}" srcId="{299D2BE0-A4E7-4869-AD31-9F5CB66BDF25}" destId="{DCC34E92-4816-4B4C-B1A2-B675619E1441}" srcOrd="1" destOrd="0" parTransId="{E986844C-BD08-434A-BB88-2BC2272EDECE}" sibTransId="{3E22A21E-A37A-4DD6-AAF6-C56D5B59DF35}"/>
    <dgm:cxn modelId="{4EC3F720-DFC9-452D-824D-9C244000BCF5}" srcId="{299D2BE0-A4E7-4869-AD31-9F5CB66BDF25}" destId="{E7FEF51E-9B6B-4C11-93EE-4331AF3603A8}" srcOrd="0" destOrd="0" parTransId="{7D91F7FB-4532-4650-925E-02838B91B8F9}" sibTransId="{A0E76B02-D60A-4E7A-A351-72A860011F44}"/>
    <dgm:cxn modelId="{21FD0E2E-064E-4BAE-9A3D-B85E5CB9491D}" srcId="{6792C5B8-B2C7-4F97-807F-53DB77506C47}" destId="{93F48337-557E-43EE-8A89-7628B8194FF1}" srcOrd="0" destOrd="0" parTransId="{1AC785F1-B4D6-4487-8303-E7CDD4630584}" sibTransId="{247B6EB7-3E6A-4742-93C9-680FFE1F49E9}"/>
    <dgm:cxn modelId="{21099060-4982-4389-95ED-76B8067A518A}" srcId="{6792C5B8-B2C7-4F97-807F-53DB77506C47}" destId="{299D2BE0-A4E7-4869-AD31-9F5CB66BDF25}" srcOrd="1" destOrd="0" parTransId="{BC459181-D301-47BE-99DC-34F573CCF3E4}" sibTransId="{DD015FB5-254E-48EE-9D26-BEAA6DC331EC}"/>
    <dgm:cxn modelId="{D1E35B67-142D-4B83-AD32-AB0A813FDE91}" srcId="{93F48337-557E-43EE-8A89-7628B8194FF1}" destId="{704F6F48-F590-4B8E-BBE2-097E2989F25E}" srcOrd="0" destOrd="0" parTransId="{F516911D-2851-4D67-84FF-3AE0B1781B3C}" sibTransId="{464AE75F-904F-4E3F-9BE8-343FCD82FB4F}"/>
    <dgm:cxn modelId="{900AC373-7B78-4486-87D0-DA373999BDC1}" type="presOf" srcId="{6792C5B8-B2C7-4F97-807F-53DB77506C47}" destId="{E8ADA2F7-AB81-4860-9AA4-0BC2E854C526}" srcOrd="0" destOrd="0" presId="urn:microsoft.com/office/officeart/2018/2/layout/IconLabelDescriptionList"/>
    <dgm:cxn modelId="{E163A15A-3252-496A-A442-10C2D4EE36E0}" type="presOf" srcId="{299D2BE0-A4E7-4869-AD31-9F5CB66BDF25}" destId="{C7D15AF3-88AA-49B4-A12E-D0149BE4D078}" srcOrd="0" destOrd="0" presId="urn:microsoft.com/office/officeart/2018/2/layout/IconLabelDescriptionList"/>
    <dgm:cxn modelId="{2056F49A-A13B-4D4F-9C96-853996EDA47D}" srcId="{93F48337-557E-43EE-8A89-7628B8194FF1}" destId="{6CA6B5F2-19C0-4417-BDD6-894379858EA8}" srcOrd="1" destOrd="0" parTransId="{A877B8B8-D3CE-4218-A852-CFAF55558CD4}" sibTransId="{BB919110-6019-4F2F-8A46-BCCD467D1189}"/>
    <dgm:cxn modelId="{D66FD1EF-7A5B-40CB-9A74-75098E92948F}" type="presOf" srcId="{93F48337-557E-43EE-8A89-7628B8194FF1}" destId="{1F06BB23-D049-495B-A9B5-2AEB7B8CC5E0}" srcOrd="0" destOrd="0" presId="urn:microsoft.com/office/officeart/2018/2/layout/IconLabelDescriptionList"/>
    <dgm:cxn modelId="{2C3531FD-1B1B-4DD1-A1A7-CA929F21BFC4}" type="presOf" srcId="{704F6F48-F590-4B8E-BBE2-097E2989F25E}" destId="{67C61315-873E-4E42-9B15-8A77ECB590A1}" srcOrd="0" destOrd="0" presId="urn:microsoft.com/office/officeart/2018/2/layout/IconLabelDescriptionList"/>
    <dgm:cxn modelId="{AC7860FE-E7ED-409D-AD1A-2D87A793B7A4}" type="presOf" srcId="{E7FEF51E-9B6B-4C11-93EE-4331AF3603A8}" destId="{25852C24-6303-458A-A5D9-2856F58E3D1D}" srcOrd="0" destOrd="0" presId="urn:microsoft.com/office/officeart/2018/2/layout/IconLabelDescriptionList"/>
    <dgm:cxn modelId="{86CEED4A-9810-4F53-8A9D-03BCAD077815}" type="presParOf" srcId="{E8ADA2F7-AB81-4860-9AA4-0BC2E854C526}" destId="{B5BA0D48-3BB4-4294-AB8C-E9FE6EB06455}" srcOrd="0" destOrd="0" presId="urn:microsoft.com/office/officeart/2018/2/layout/IconLabelDescriptionList"/>
    <dgm:cxn modelId="{0C4A7D40-543B-49AF-A34F-99DAD0C8CAD2}" type="presParOf" srcId="{B5BA0D48-3BB4-4294-AB8C-E9FE6EB06455}" destId="{47DD825B-66EB-4502-BDD6-2AA9E7C46A73}" srcOrd="0" destOrd="0" presId="urn:microsoft.com/office/officeart/2018/2/layout/IconLabelDescriptionList"/>
    <dgm:cxn modelId="{C1E887E8-DBF9-40AE-BFCF-C39C7A626D3C}" type="presParOf" srcId="{B5BA0D48-3BB4-4294-AB8C-E9FE6EB06455}" destId="{92A0C50A-E935-417A-894E-4EAEE542BD05}" srcOrd="1" destOrd="0" presId="urn:microsoft.com/office/officeart/2018/2/layout/IconLabelDescriptionList"/>
    <dgm:cxn modelId="{E2AD05ED-0115-4024-BD35-D05861129805}" type="presParOf" srcId="{B5BA0D48-3BB4-4294-AB8C-E9FE6EB06455}" destId="{1F06BB23-D049-495B-A9B5-2AEB7B8CC5E0}" srcOrd="2" destOrd="0" presId="urn:microsoft.com/office/officeart/2018/2/layout/IconLabelDescriptionList"/>
    <dgm:cxn modelId="{95AC1119-8B90-4659-A5E5-E16338F8A7E9}" type="presParOf" srcId="{B5BA0D48-3BB4-4294-AB8C-E9FE6EB06455}" destId="{037636F7-A4E9-43B6-8F3E-6B3B81300A0A}" srcOrd="3" destOrd="0" presId="urn:microsoft.com/office/officeart/2018/2/layout/IconLabelDescriptionList"/>
    <dgm:cxn modelId="{B9EAE616-35D1-472A-B8D4-20EBD0DCE127}" type="presParOf" srcId="{B5BA0D48-3BB4-4294-AB8C-E9FE6EB06455}" destId="{67C61315-873E-4E42-9B15-8A77ECB590A1}" srcOrd="4" destOrd="0" presId="urn:microsoft.com/office/officeart/2018/2/layout/IconLabelDescriptionList"/>
    <dgm:cxn modelId="{4A968303-BBBB-423E-8465-F3839922CE35}" type="presParOf" srcId="{E8ADA2F7-AB81-4860-9AA4-0BC2E854C526}" destId="{B5D65331-D8E2-4C11-8F85-77B6C91A15C7}" srcOrd="1" destOrd="0" presId="urn:microsoft.com/office/officeart/2018/2/layout/IconLabelDescriptionList"/>
    <dgm:cxn modelId="{01E97476-F20F-4DB1-8EFF-5301AABE4A8F}" type="presParOf" srcId="{E8ADA2F7-AB81-4860-9AA4-0BC2E854C526}" destId="{38696BA0-F2E9-4BC6-BCFB-8329E5E0983D}" srcOrd="2" destOrd="0" presId="urn:microsoft.com/office/officeart/2018/2/layout/IconLabelDescriptionList"/>
    <dgm:cxn modelId="{D3A2C9E3-D25B-4815-8707-6D3D3389C17F}" type="presParOf" srcId="{38696BA0-F2E9-4BC6-BCFB-8329E5E0983D}" destId="{3682CEA0-F471-4ABC-B867-BD405F4005DA}" srcOrd="0" destOrd="0" presId="urn:microsoft.com/office/officeart/2018/2/layout/IconLabelDescriptionList"/>
    <dgm:cxn modelId="{76F7454E-5B31-4890-8D01-F15969B26FC5}" type="presParOf" srcId="{38696BA0-F2E9-4BC6-BCFB-8329E5E0983D}" destId="{C5E8BAAD-7F42-4DEC-8255-EF191C5E8648}" srcOrd="1" destOrd="0" presId="urn:microsoft.com/office/officeart/2018/2/layout/IconLabelDescriptionList"/>
    <dgm:cxn modelId="{45307287-84C3-49F8-B70A-55AAEA2B4141}" type="presParOf" srcId="{38696BA0-F2E9-4BC6-BCFB-8329E5E0983D}" destId="{C7D15AF3-88AA-49B4-A12E-D0149BE4D078}" srcOrd="2" destOrd="0" presId="urn:microsoft.com/office/officeart/2018/2/layout/IconLabelDescriptionList"/>
    <dgm:cxn modelId="{3C98B5E4-B857-41D4-8A94-210054768CAD}" type="presParOf" srcId="{38696BA0-F2E9-4BC6-BCFB-8329E5E0983D}" destId="{EC1C7EE3-8F7C-4845-B5C0-0D4A776B50DF}" srcOrd="3" destOrd="0" presId="urn:microsoft.com/office/officeart/2018/2/layout/IconLabelDescriptionList"/>
    <dgm:cxn modelId="{A60CA8DF-E695-4722-B92C-C7B5ACC10E18}" type="presParOf" srcId="{38696BA0-F2E9-4BC6-BCFB-8329E5E0983D}" destId="{25852C24-6303-458A-A5D9-2856F58E3D1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9AC6-07BC-4C75-9416-CE758126E28D}">
      <dsp:nvSpPr>
        <dsp:cNvPr id="0" name=""/>
        <dsp:cNvSpPr/>
      </dsp:nvSpPr>
      <dsp:spPr>
        <a:xfrm>
          <a:off x="0" y="67580"/>
          <a:ext cx="2557729" cy="15346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7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COUNTRY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7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Constitution, NDP, MTSF, Competitiveness Indices (</a:t>
          </a:r>
          <a:r>
            <a:rPr kumimoji="0" lang="en-US" sz="1700" b="0" i="0" u="none" strike="noStrike" kern="1200" cap="none" spc="0" normalizeH="0" baseline="0" noProof="0" err="1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</a:t>
          </a:r>
          <a:r>
            <a:rPr kumimoji="0" lang="en-US" sz="17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IMD and WEF)</a:t>
          </a:r>
          <a:endParaRPr lang="en-ZA" sz="1700" kern="1200">
            <a:solidFill>
              <a:schemeClr val="tx1"/>
            </a:solidFill>
          </a:endParaRPr>
        </a:p>
      </dsp:txBody>
      <dsp:txXfrm>
        <a:off x="0" y="67580"/>
        <a:ext cx="2557729" cy="1534637"/>
      </dsp:txXfrm>
    </dsp:sp>
    <dsp:sp modelId="{74BCBDED-86E9-48EA-A46E-62D73187BA0F}">
      <dsp:nvSpPr>
        <dsp:cNvPr id="0" name=""/>
        <dsp:cNvSpPr/>
      </dsp:nvSpPr>
      <dsp:spPr>
        <a:xfrm>
          <a:off x="2813502" y="67580"/>
          <a:ext cx="2557729" cy="15346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ZA" sz="17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INDUSTRY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ZA" sz="17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Sector Master Plans, Productivity Statistics, Sector Studies </a:t>
          </a:r>
          <a:endParaRPr lang="en-ZA" sz="1700" kern="1200">
            <a:solidFill>
              <a:schemeClr val="tx1"/>
            </a:solidFill>
          </a:endParaRPr>
        </a:p>
      </dsp:txBody>
      <dsp:txXfrm>
        <a:off x="2813502" y="67580"/>
        <a:ext cx="2557729" cy="1534637"/>
      </dsp:txXfrm>
    </dsp:sp>
    <dsp:sp modelId="{9253A3C7-94B6-4CFC-B8CA-E9FB616291F8}">
      <dsp:nvSpPr>
        <dsp:cNvPr id="0" name=""/>
        <dsp:cNvSpPr/>
      </dsp:nvSpPr>
      <dsp:spPr>
        <a:xfrm>
          <a:off x="5627004" y="69161"/>
          <a:ext cx="2557729" cy="15346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ZA" sz="17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ENTERPRISE LEVEL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ZA" sz="17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Competitiveness Improvement Solutions (CIS) and Business Turnaround and Recovery (BT &amp;R)</a:t>
          </a:r>
          <a:endParaRPr lang="en-ZA" sz="1700" kern="1200">
            <a:solidFill>
              <a:schemeClr val="tx1"/>
            </a:solidFill>
          </a:endParaRPr>
        </a:p>
      </dsp:txBody>
      <dsp:txXfrm>
        <a:off x="5627004" y="69161"/>
        <a:ext cx="2557729" cy="1534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8F12-4081-42AD-A0A5-038E4098C876}">
      <dsp:nvSpPr>
        <dsp:cNvPr id="0" name=""/>
        <dsp:cNvSpPr/>
      </dsp:nvSpPr>
      <dsp:spPr>
        <a:xfrm>
          <a:off x="0" y="129592"/>
          <a:ext cx="10799762" cy="55458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ZA" sz="18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ZA" sz="18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lead and inspire a productive and competitive South Africa</a:t>
          </a:r>
          <a:endParaRPr lang="en-ZA" sz="1800" kern="1200">
            <a:solidFill>
              <a:schemeClr val="tx1"/>
            </a:solidFill>
          </a:endParaRPr>
        </a:p>
      </dsp:txBody>
      <dsp:txXfrm>
        <a:off x="27072" y="156664"/>
        <a:ext cx="10745618" cy="500437"/>
      </dsp:txXfrm>
    </dsp:sp>
    <dsp:sp modelId="{62036E37-86B3-4E25-AC33-0CDFF0886C8E}">
      <dsp:nvSpPr>
        <dsp:cNvPr id="0" name=""/>
        <dsp:cNvSpPr/>
      </dsp:nvSpPr>
      <dsp:spPr>
        <a:xfrm>
          <a:off x="0" y="901902"/>
          <a:ext cx="10799762" cy="870002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kumimoji="0" lang="en-ZA" sz="18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kumimoji="0" lang="en-ZA" sz="1800" b="0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improve productivity by diagnosing, advising, implementing, monitoring and evaluating solutions aimed at improving South Africa’s sustainable growth, development and employment through increase competitiveness</a:t>
          </a:r>
          <a:endParaRPr lang="en-ZA" sz="1800" kern="1200">
            <a:solidFill>
              <a:schemeClr val="tx1"/>
            </a:solidFill>
          </a:endParaRPr>
        </a:p>
      </dsp:txBody>
      <dsp:txXfrm>
        <a:off x="42470" y="944372"/>
        <a:ext cx="10714822" cy="785062"/>
      </dsp:txXfrm>
    </dsp:sp>
    <dsp:sp modelId="{0AB49EBD-1FDD-4A29-8D8A-5F7F7B2A19E9}">
      <dsp:nvSpPr>
        <dsp:cNvPr id="0" name=""/>
        <dsp:cNvSpPr/>
      </dsp:nvSpPr>
      <dsp:spPr>
        <a:xfrm>
          <a:off x="0" y="1989893"/>
          <a:ext cx="10799762" cy="97397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GB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VALUE PROPOSITION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GB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Productivity and Competitiveness Improvement Solutions to enhance the productivity and operational efficiency of enterprises throughout the business lifecycle to accelerate the creation of wealth and decent work.</a:t>
          </a:r>
          <a:endParaRPr lang="en-ZA" sz="1800" kern="1200">
            <a:solidFill>
              <a:schemeClr val="tx1"/>
            </a:solidFill>
          </a:endParaRPr>
        </a:p>
      </dsp:txBody>
      <dsp:txXfrm>
        <a:off x="47546" y="2037439"/>
        <a:ext cx="10704670" cy="87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54162-5F02-4858-B6C7-C7F7085FBB25}">
      <dsp:nvSpPr>
        <dsp:cNvPr id="0" name=""/>
        <dsp:cNvSpPr/>
      </dsp:nvSpPr>
      <dsp:spPr>
        <a:xfrm>
          <a:off x="283656" y="1304750"/>
          <a:ext cx="3364814" cy="18550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i="0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Midrand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International Business Gateway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Cnr. New Road and Sixth Roads, Midrand,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011 848 5300</a:t>
          </a:r>
        </a:p>
      </dsp:txBody>
      <dsp:txXfrm>
        <a:off x="327122" y="1348216"/>
        <a:ext cx="3277882" cy="1811598"/>
      </dsp:txXfrm>
    </dsp:sp>
    <dsp:sp modelId="{9EBFC796-0E8B-40F1-AF0C-5E6B27847E68}">
      <dsp:nvSpPr>
        <dsp:cNvPr id="0" name=""/>
        <dsp:cNvSpPr/>
      </dsp:nvSpPr>
      <dsp:spPr>
        <a:xfrm>
          <a:off x="213879" y="3386397"/>
          <a:ext cx="3473748" cy="174949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Acting Executive Manager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 Fulufhelo Madzhie</a:t>
          </a:r>
        </a:p>
      </dsp:txBody>
      <dsp:txXfrm>
        <a:off x="213879" y="3386397"/>
        <a:ext cx="2446301" cy="1749491"/>
      </dsp:txXfrm>
    </dsp:sp>
    <dsp:sp modelId="{10D365BB-FD76-448E-961E-8962A8ED6B21}">
      <dsp:nvSpPr>
        <dsp:cNvPr id="0" name=""/>
        <dsp:cNvSpPr/>
      </dsp:nvSpPr>
      <dsp:spPr>
        <a:xfrm>
          <a:off x="2626679" y="3379056"/>
          <a:ext cx="1028509" cy="102850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A289C-E099-4946-8D9B-FE195D0A1549}">
      <dsp:nvSpPr>
        <dsp:cNvPr id="0" name=""/>
        <dsp:cNvSpPr/>
      </dsp:nvSpPr>
      <dsp:spPr>
        <a:xfrm>
          <a:off x="3825214" y="1296769"/>
          <a:ext cx="3364814" cy="18550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Cape Town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Suite 202, 2</a:t>
          </a:r>
          <a:r>
            <a:rPr lang="en-ZA" sz="1800" kern="12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Floor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Edward III Building, 70 Edward Street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Bellville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021 910 1591</a:t>
          </a:r>
        </a:p>
      </dsp:txBody>
      <dsp:txXfrm>
        <a:off x="3868680" y="1340235"/>
        <a:ext cx="3277882" cy="1811598"/>
      </dsp:txXfrm>
    </dsp:sp>
    <dsp:sp modelId="{F2F04D39-10FB-4592-9A1A-C21076C8A1EE}">
      <dsp:nvSpPr>
        <dsp:cNvPr id="0" name=""/>
        <dsp:cNvSpPr/>
      </dsp:nvSpPr>
      <dsp:spPr>
        <a:xfrm>
          <a:off x="3883325" y="3348806"/>
          <a:ext cx="3248592" cy="177404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2</a:t>
          </a: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Executive Manager: </a:t>
          </a: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 Philiswa Mnguni</a:t>
          </a:r>
        </a:p>
      </dsp:txBody>
      <dsp:txXfrm>
        <a:off x="3883325" y="3348806"/>
        <a:ext cx="2287741" cy="1774044"/>
      </dsp:txXfrm>
    </dsp:sp>
    <dsp:sp modelId="{34808879-A508-4F4A-AAC0-672895A2D7FE}">
      <dsp:nvSpPr>
        <dsp:cNvPr id="0" name=""/>
        <dsp:cNvSpPr/>
      </dsp:nvSpPr>
      <dsp:spPr>
        <a:xfrm>
          <a:off x="6046129" y="3352163"/>
          <a:ext cx="1028509" cy="1028509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84974-5E73-4CE1-80A2-443393BE87C4}">
      <dsp:nvSpPr>
        <dsp:cNvPr id="0" name=""/>
        <dsp:cNvSpPr/>
      </dsp:nvSpPr>
      <dsp:spPr>
        <a:xfrm>
          <a:off x="7276714" y="1274701"/>
          <a:ext cx="3364814" cy="18550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Office: eThekwini/Durban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Suite 201, Cowey Park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91-123 Cowey Road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Essenwood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Tel: 031 268 9770</a:t>
          </a:r>
        </a:p>
      </dsp:txBody>
      <dsp:txXfrm>
        <a:off x="7320180" y="1318167"/>
        <a:ext cx="3277882" cy="1811598"/>
      </dsp:txXfrm>
    </dsp:sp>
    <dsp:sp modelId="{BD16BA3C-6134-479B-8F32-7C010E9BC83D}">
      <dsp:nvSpPr>
        <dsp:cNvPr id="0" name=""/>
        <dsp:cNvSpPr/>
      </dsp:nvSpPr>
      <dsp:spPr>
        <a:xfrm>
          <a:off x="7268001" y="3325984"/>
          <a:ext cx="3395111" cy="1765800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Acting Executive Manager: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 Amelia Naidoo</a:t>
          </a:r>
        </a:p>
      </dsp:txBody>
      <dsp:txXfrm>
        <a:off x="7268001" y="3325984"/>
        <a:ext cx="2390923" cy="1765800"/>
      </dsp:txXfrm>
    </dsp:sp>
    <dsp:sp modelId="{D55912A3-8E5F-453A-BE6B-19ABACE52D6A}">
      <dsp:nvSpPr>
        <dsp:cNvPr id="0" name=""/>
        <dsp:cNvSpPr/>
      </dsp:nvSpPr>
      <dsp:spPr>
        <a:xfrm>
          <a:off x="9609503" y="3345811"/>
          <a:ext cx="1028509" cy="102850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2259-BB99-450F-88E9-12243CE621C7}">
      <dsp:nvSpPr>
        <dsp:cNvPr id="0" name=""/>
        <dsp:cNvSpPr/>
      </dsp:nvSpPr>
      <dsp:spPr>
        <a:xfrm>
          <a:off x="2278917" y="749802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983" y="792906"/>
        <a:ext cx="26143" cy="5233"/>
      </dsp:txXfrm>
    </dsp:sp>
    <dsp:sp modelId="{7854F139-0209-4D6F-BB9F-3149556E43F5}">
      <dsp:nvSpPr>
        <dsp:cNvPr id="0" name=""/>
        <dsp:cNvSpPr/>
      </dsp:nvSpPr>
      <dsp:spPr>
        <a:xfrm>
          <a:off x="7335" y="113508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Section 31 (1) of the  Employment Services Act No. 4 of 2014 </a:t>
          </a:r>
          <a:r>
            <a:rPr lang="en-ZA" sz="1400" kern="1200"/>
            <a:t>established Productivity South Africa as a juristic person to promote employment growth and productivity.</a:t>
          </a:r>
          <a:endParaRPr lang="en-US" sz="1400" kern="1200"/>
        </a:p>
      </dsp:txBody>
      <dsp:txXfrm>
        <a:off x="7335" y="113508"/>
        <a:ext cx="2273381" cy="1364028"/>
      </dsp:txXfrm>
    </dsp:sp>
    <dsp:sp modelId="{1FCEFF4D-F107-46E4-9FF4-51DB7DBBE6F1}">
      <dsp:nvSpPr>
        <dsp:cNvPr id="0" name=""/>
        <dsp:cNvSpPr/>
      </dsp:nvSpPr>
      <dsp:spPr>
        <a:xfrm>
          <a:off x="5075176" y="749802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8243" y="792906"/>
        <a:ext cx="26143" cy="5233"/>
      </dsp:txXfrm>
    </dsp:sp>
    <dsp:sp modelId="{35FE7DF5-E611-4414-92E5-1F38B9ED5959}">
      <dsp:nvSpPr>
        <dsp:cNvPr id="0" name=""/>
        <dsp:cNvSpPr/>
      </dsp:nvSpPr>
      <dsp:spPr>
        <a:xfrm>
          <a:off x="2803594" y="113508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Section 32 of the  Employment Services Act No. 4 of 2014 provides for </a:t>
          </a:r>
          <a:r>
            <a:rPr lang="en-US" sz="1600" kern="1200"/>
            <a:t>the f</a:t>
          </a:r>
          <a:r>
            <a:rPr lang="en-ZA" sz="1600" kern="1200" err="1"/>
            <a:t>unctions</a:t>
          </a:r>
          <a:r>
            <a:rPr lang="en-ZA" sz="1600" kern="1200"/>
            <a:t> of Productivity South Africa  as follows:</a:t>
          </a:r>
          <a:endParaRPr lang="en-US" sz="1600" kern="1200"/>
        </a:p>
      </dsp:txBody>
      <dsp:txXfrm>
        <a:off x="2803594" y="113508"/>
        <a:ext cx="2273381" cy="1364028"/>
      </dsp:txXfrm>
    </dsp:sp>
    <dsp:sp modelId="{49F866FE-9417-418D-A177-F8D0B3732E00}">
      <dsp:nvSpPr>
        <dsp:cNvPr id="0" name=""/>
        <dsp:cNvSpPr/>
      </dsp:nvSpPr>
      <dsp:spPr>
        <a:xfrm>
          <a:off x="7871435" y="749802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04502" y="792906"/>
        <a:ext cx="26143" cy="5233"/>
      </dsp:txXfrm>
    </dsp:sp>
    <dsp:sp modelId="{4D96E6AE-0B42-4FA7-A7EB-D0BC67159BD0}">
      <dsp:nvSpPr>
        <dsp:cNvPr id="0" name=""/>
        <dsp:cNvSpPr/>
      </dsp:nvSpPr>
      <dsp:spPr>
        <a:xfrm>
          <a:off x="5599853" y="113508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(a) to promote a culture of productivity in the workplace;</a:t>
          </a:r>
          <a:endParaRPr lang="en-US" sz="1600" kern="1200"/>
        </a:p>
      </dsp:txBody>
      <dsp:txXfrm>
        <a:off x="5599853" y="113508"/>
        <a:ext cx="2273381" cy="1364028"/>
      </dsp:txXfrm>
    </dsp:sp>
    <dsp:sp modelId="{D6F0946F-C3B4-4944-BB00-80129408BFF3}">
      <dsp:nvSpPr>
        <dsp:cNvPr id="0" name=""/>
        <dsp:cNvSpPr/>
      </dsp:nvSpPr>
      <dsp:spPr>
        <a:xfrm>
          <a:off x="1144026" y="1475737"/>
          <a:ext cx="8388777" cy="492277"/>
        </a:xfrm>
        <a:custGeom>
          <a:avLst/>
          <a:gdLst/>
          <a:ahLst/>
          <a:cxnLst/>
          <a:rect l="0" t="0" r="0" b="0"/>
          <a:pathLst>
            <a:path>
              <a:moveTo>
                <a:pt x="8388777" y="0"/>
              </a:moveTo>
              <a:lnTo>
                <a:pt x="8388777" y="263238"/>
              </a:lnTo>
              <a:lnTo>
                <a:pt x="0" y="263238"/>
              </a:lnTo>
              <a:lnTo>
                <a:pt x="0" y="49227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8288" y="1719259"/>
        <a:ext cx="420252" cy="5233"/>
      </dsp:txXfrm>
    </dsp:sp>
    <dsp:sp modelId="{C7C49650-8C96-42C3-80F5-F60AE38B53A1}">
      <dsp:nvSpPr>
        <dsp:cNvPr id="0" name=""/>
        <dsp:cNvSpPr/>
      </dsp:nvSpPr>
      <dsp:spPr>
        <a:xfrm>
          <a:off x="8396112" y="113508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(b) to develop relevant productivity competencies;</a:t>
          </a:r>
          <a:endParaRPr lang="en-US" sz="2000" kern="1200"/>
        </a:p>
      </dsp:txBody>
      <dsp:txXfrm>
        <a:off x="8396112" y="113508"/>
        <a:ext cx="2273381" cy="1364028"/>
      </dsp:txXfrm>
    </dsp:sp>
    <dsp:sp modelId="{18EE4152-B4BA-4B6D-AD3E-D7A364F1D73C}">
      <dsp:nvSpPr>
        <dsp:cNvPr id="0" name=""/>
        <dsp:cNvSpPr/>
      </dsp:nvSpPr>
      <dsp:spPr>
        <a:xfrm>
          <a:off x="2278917" y="2636709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983" y="2679812"/>
        <a:ext cx="26143" cy="5233"/>
      </dsp:txXfrm>
    </dsp:sp>
    <dsp:sp modelId="{8DF07752-E332-41BC-9978-54CBCBD3CB35}">
      <dsp:nvSpPr>
        <dsp:cNvPr id="0" name=""/>
        <dsp:cNvSpPr/>
      </dsp:nvSpPr>
      <dsp:spPr>
        <a:xfrm>
          <a:off x="7335" y="2000415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(c)to facilitate and evaluate productivity improvement and competitiveness in workplaces;</a:t>
          </a:r>
          <a:endParaRPr lang="en-US" sz="1600" kern="1200"/>
        </a:p>
      </dsp:txBody>
      <dsp:txXfrm>
        <a:off x="7335" y="2000415"/>
        <a:ext cx="2273381" cy="1364028"/>
      </dsp:txXfrm>
    </dsp:sp>
    <dsp:sp modelId="{C551BCDF-D085-46AD-A357-19FF0852E085}">
      <dsp:nvSpPr>
        <dsp:cNvPr id="0" name=""/>
        <dsp:cNvSpPr/>
      </dsp:nvSpPr>
      <dsp:spPr>
        <a:xfrm>
          <a:off x="5075176" y="2636709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8243" y="2679812"/>
        <a:ext cx="26143" cy="5233"/>
      </dsp:txXfrm>
    </dsp:sp>
    <dsp:sp modelId="{8D6E865F-E549-40CD-B5D7-838454C02721}">
      <dsp:nvSpPr>
        <dsp:cNvPr id="0" name=""/>
        <dsp:cNvSpPr/>
      </dsp:nvSpPr>
      <dsp:spPr>
        <a:xfrm>
          <a:off x="2803594" y="2000415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(d) to measure and evaluate productivity in the workplace;</a:t>
          </a:r>
          <a:endParaRPr lang="en-US" sz="1600" kern="1200"/>
        </a:p>
      </dsp:txBody>
      <dsp:txXfrm>
        <a:off x="2803594" y="2000415"/>
        <a:ext cx="2273381" cy="1364028"/>
      </dsp:txXfrm>
    </dsp:sp>
    <dsp:sp modelId="{9D3A3725-8A7A-4CB4-8415-34CE599C3CA0}">
      <dsp:nvSpPr>
        <dsp:cNvPr id="0" name=""/>
        <dsp:cNvSpPr/>
      </dsp:nvSpPr>
      <dsp:spPr>
        <a:xfrm>
          <a:off x="7871435" y="2636709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04502" y="2679812"/>
        <a:ext cx="26143" cy="5233"/>
      </dsp:txXfrm>
    </dsp:sp>
    <dsp:sp modelId="{F66E9A42-2EA2-40A9-B343-D7BC4356C0F2}">
      <dsp:nvSpPr>
        <dsp:cNvPr id="0" name=""/>
        <dsp:cNvSpPr/>
      </dsp:nvSpPr>
      <dsp:spPr>
        <a:xfrm>
          <a:off x="5599853" y="2000415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(e) to maintain a data-base of productivity and competitiveness systems and to publicise these systems;</a:t>
          </a:r>
          <a:endParaRPr lang="en-US" sz="1600" kern="1200"/>
        </a:p>
      </dsp:txBody>
      <dsp:txXfrm>
        <a:off x="5599853" y="2000415"/>
        <a:ext cx="2273381" cy="1364028"/>
      </dsp:txXfrm>
    </dsp:sp>
    <dsp:sp modelId="{A7891C40-0BAE-40BF-A743-B821E52DA227}">
      <dsp:nvSpPr>
        <dsp:cNvPr id="0" name=""/>
        <dsp:cNvSpPr/>
      </dsp:nvSpPr>
      <dsp:spPr>
        <a:xfrm>
          <a:off x="1144026" y="3362643"/>
          <a:ext cx="8388777" cy="492277"/>
        </a:xfrm>
        <a:custGeom>
          <a:avLst/>
          <a:gdLst/>
          <a:ahLst/>
          <a:cxnLst/>
          <a:rect l="0" t="0" r="0" b="0"/>
          <a:pathLst>
            <a:path>
              <a:moveTo>
                <a:pt x="8388777" y="0"/>
              </a:moveTo>
              <a:lnTo>
                <a:pt x="8388777" y="263238"/>
              </a:lnTo>
              <a:lnTo>
                <a:pt x="0" y="263238"/>
              </a:lnTo>
              <a:lnTo>
                <a:pt x="0" y="49227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8288" y="3606165"/>
        <a:ext cx="420252" cy="5233"/>
      </dsp:txXfrm>
    </dsp:sp>
    <dsp:sp modelId="{83B9569E-2B95-4257-973D-CC74F3F8FC1E}">
      <dsp:nvSpPr>
        <dsp:cNvPr id="0" name=""/>
        <dsp:cNvSpPr/>
      </dsp:nvSpPr>
      <dsp:spPr>
        <a:xfrm>
          <a:off x="8396112" y="2000415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(f)to undertake productivity-related research;</a:t>
          </a:r>
          <a:endParaRPr lang="en-US" sz="1600" kern="1200"/>
        </a:p>
      </dsp:txBody>
      <dsp:txXfrm>
        <a:off x="8396112" y="2000415"/>
        <a:ext cx="2273381" cy="1364028"/>
      </dsp:txXfrm>
    </dsp:sp>
    <dsp:sp modelId="{10C5420D-5F4F-4BF5-9EA7-C924BDA35BCD}">
      <dsp:nvSpPr>
        <dsp:cNvPr id="0" name=""/>
        <dsp:cNvSpPr/>
      </dsp:nvSpPr>
      <dsp:spPr>
        <a:xfrm>
          <a:off x="2278917" y="4523616"/>
          <a:ext cx="492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2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983" y="4566719"/>
        <a:ext cx="26143" cy="5233"/>
      </dsp:txXfrm>
    </dsp:sp>
    <dsp:sp modelId="{3FF4E8A0-A863-4275-9ABF-59621B258040}">
      <dsp:nvSpPr>
        <dsp:cNvPr id="0" name=""/>
        <dsp:cNvSpPr/>
      </dsp:nvSpPr>
      <dsp:spPr>
        <a:xfrm>
          <a:off x="7335" y="3887321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(g)to support initiatives aimed at preventing job losses; and</a:t>
          </a:r>
          <a:endParaRPr lang="en-US" sz="1600" kern="1200"/>
        </a:p>
      </dsp:txBody>
      <dsp:txXfrm>
        <a:off x="7335" y="3887321"/>
        <a:ext cx="2273381" cy="1364028"/>
      </dsp:txXfrm>
    </dsp:sp>
    <dsp:sp modelId="{D093D43E-D987-4BAC-95CD-EF9DB4F883BD}">
      <dsp:nvSpPr>
        <dsp:cNvPr id="0" name=""/>
        <dsp:cNvSpPr/>
      </dsp:nvSpPr>
      <dsp:spPr>
        <a:xfrm>
          <a:off x="2803594" y="3887321"/>
          <a:ext cx="2273381" cy="1364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98" tIns="116931" rIns="111398" bIns="11693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(h) to perform any other prescribed function.</a:t>
          </a:r>
          <a:endParaRPr lang="en-US" sz="1600" kern="1200"/>
        </a:p>
      </dsp:txBody>
      <dsp:txXfrm>
        <a:off x="2803594" y="3887321"/>
        <a:ext cx="2273381" cy="1364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829E-F6FD-4938-A694-130C91A144C6}">
      <dsp:nvSpPr>
        <dsp:cNvPr id="0" name=""/>
        <dsp:cNvSpPr/>
      </dsp:nvSpPr>
      <dsp:spPr>
        <a:xfrm>
          <a:off x="0" y="0"/>
          <a:ext cx="4510703" cy="329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/>
            <a:t>According to JICA “Kaizen” is a general term for “techniques and tools for improvement of quality and productivity” </a:t>
          </a:r>
          <a:endParaRPr lang="en-US" sz="3200" kern="1200"/>
        </a:p>
      </dsp:txBody>
      <dsp:txXfrm>
        <a:off x="160835" y="160835"/>
        <a:ext cx="4189033" cy="297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611D-D180-4D90-A187-594D1019B02B}">
      <dsp:nvSpPr>
        <dsp:cNvPr id="0" name=""/>
        <dsp:cNvSpPr/>
      </dsp:nvSpPr>
      <dsp:spPr>
        <a:xfrm>
          <a:off x="775577" y="0"/>
          <a:ext cx="8789876" cy="384753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89558-7D33-4E25-997C-9EEAA0A3A685}">
      <dsp:nvSpPr>
        <dsp:cNvPr id="0" name=""/>
        <dsp:cNvSpPr/>
      </dsp:nvSpPr>
      <dsp:spPr>
        <a:xfrm>
          <a:off x="4983" y="1154260"/>
          <a:ext cx="2199488" cy="15390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solidFill>
                <a:schemeClr val="tx1"/>
              </a:solidFill>
              <a:latin typeface="+mn-lt"/>
            </a:rPr>
            <a:t>Baseline Assessment and Capacity Building</a:t>
          </a:r>
        </a:p>
      </dsp:txBody>
      <dsp:txXfrm>
        <a:off x="80111" y="1229388"/>
        <a:ext cx="2049232" cy="1388758"/>
      </dsp:txXfrm>
    </dsp:sp>
    <dsp:sp modelId="{A529BCF1-308E-479E-8C45-4443097F5EEC}">
      <dsp:nvSpPr>
        <dsp:cNvPr id="0" name=""/>
        <dsp:cNvSpPr/>
      </dsp:nvSpPr>
      <dsp:spPr>
        <a:xfrm>
          <a:off x="2571053" y="1154260"/>
          <a:ext cx="2199488" cy="15390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solidFill>
                <a:schemeClr val="tx1"/>
              </a:solidFill>
              <a:latin typeface="+mn-lt"/>
            </a:rPr>
            <a:t>Process Analysis and project identification</a:t>
          </a:r>
        </a:p>
      </dsp:txBody>
      <dsp:txXfrm>
        <a:off x="2646181" y="1229388"/>
        <a:ext cx="2049232" cy="1388758"/>
      </dsp:txXfrm>
    </dsp:sp>
    <dsp:sp modelId="{1674CE2E-C429-41CF-BBF8-A15FE2CF9C3A}">
      <dsp:nvSpPr>
        <dsp:cNvPr id="0" name=""/>
        <dsp:cNvSpPr/>
      </dsp:nvSpPr>
      <dsp:spPr>
        <a:xfrm>
          <a:off x="5137123" y="1154260"/>
          <a:ext cx="2199488" cy="15390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0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Implementation</a:t>
          </a:r>
          <a:endParaRPr lang="en-ZA" sz="2000" b="1" kern="1200">
            <a:solidFill>
              <a:schemeClr val="tx1"/>
            </a:solidFill>
            <a:latin typeface="+mn-lt"/>
          </a:endParaRPr>
        </a:p>
      </dsp:txBody>
      <dsp:txXfrm>
        <a:off x="5212251" y="1229388"/>
        <a:ext cx="2049232" cy="1388758"/>
      </dsp:txXfrm>
    </dsp:sp>
    <dsp:sp modelId="{F2CC2434-8F1D-48A5-8BC2-5A5F4C0320B5}">
      <dsp:nvSpPr>
        <dsp:cNvPr id="0" name=""/>
        <dsp:cNvSpPr/>
      </dsp:nvSpPr>
      <dsp:spPr>
        <a:xfrm>
          <a:off x="7703193" y="1154260"/>
          <a:ext cx="2632854" cy="15390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ZA" sz="2000" b="1" i="0" u="none" strike="noStrike" kern="1200" cap="none" spc="0" normalizeH="0" baseline="0" noProof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Performance Monitoring/ Impact Analysis</a:t>
          </a:r>
          <a:endParaRPr lang="en-ZA" sz="2000" kern="1200">
            <a:solidFill>
              <a:schemeClr val="tx1"/>
            </a:solidFill>
            <a:latin typeface="+mn-lt"/>
          </a:endParaRPr>
        </a:p>
      </dsp:txBody>
      <dsp:txXfrm>
        <a:off x="7778321" y="1229388"/>
        <a:ext cx="2482598" cy="1388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D825B-66EB-4502-BDD6-2AA9E7C46A73}">
      <dsp:nvSpPr>
        <dsp:cNvPr id="0" name=""/>
        <dsp:cNvSpPr/>
      </dsp:nvSpPr>
      <dsp:spPr>
        <a:xfrm>
          <a:off x="9160" y="0"/>
          <a:ext cx="1373469" cy="856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BB23-D049-495B-A9B5-2AEB7B8CC5E0}">
      <dsp:nvSpPr>
        <dsp:cNvPr id="0" name=""/>
        <dsp:cNvSpPr/>
      </dsp:nvSpPr>
      <dsp:spPr>
        <a:xfrm>
          <a:off x="9160" y="903770"/>
          <a:ext cx="3924199" cy="36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24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Statistics</a:t>
          </a:r>
        </a:p>
      </dsp:txBody>
      <dsp:txXfrm>
        <a:off x="9160" y="903770"/>
        <a:ext cx="3924199" cy="366966"/>
      </dsp:txXfrm>
    </dsp:sp>
    <dsp:sp modelId="{67C61315-873E-4E42-9B15-8A77ECB590A1}">
      <dsp:nvSpPr>
        <dsp:cNvPr id="0" name=""/>
        <dsp:cNvSpPr/>
      </dsp:nvSpPr>
      <dsp:spPr>
        <a:xfrm>
          <a:off x="9160" y="1292836"/>
          <a:ext cx="3924199" cy="48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200" b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Productivity Statistics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200" b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IMD Competitiveness Report</a:t>
          </a:r>
        </a:p>
      </dsp:txBody>
      <dsp:txXfrm>
        <a:off x="9160" y="1292836"/>
        <a:ext cx="3924199" cy="481350"/>
      </dsp:txXfrm>
    </dsp:sp>
    <dsp:sp modelId="{3682CEA0-F471-4ABC-B867-BD405F4005DA}">
      <dsp:nvSpPr>
        <dsp:cNvPr id="0" name=""/>
        <dsp:cNvSpPr/>
      </dsp:nvSpPr>
      <dsp:spPr>
        <a:xfrm>
          <a:off x="4620094" y="0"/>
          <a:ext cx="1373469" cy="856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15AF3-88AA-49B4-A12E-D0149BE4D078}">
      <dsp:nvSpPr>
        <dsp:cNvPr id="0" name=""/>
        <dsp:cNvSpPr/>
      </dsp:nvSpPr>
      <dsp:spPr>
        <a:xfrm>
          <a:off x="4620094" y="903770"/>
          <a:ext cx="3924199" cy="36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24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</a:t>
          </a:r>
        </a:p>
      </dsp:txBody>
      <dsp:txXfrm>
        <a:off x="4620094" y="903770"/>
        <a:ext cx="3924199" cy="366966"/>
      </dsp:txXfrm>
    </dsp:sp>
    <dsp:sp modelId="{25852C24-6303-458A-A5D9-2856F58E3D1D}">
      <dsp:nvSpPr>
        <dsp:cNvPr id="0" name=""/>
        <dsp:cNvSpPr/>
      </dsp:nvSpPr>
      <dsp:spPr>
        <a:xfrm>
          <a:off x="4620094" y="1292836"/>
          <a:ext cx="3924199" cy="48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200" b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Sector Studies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200" b="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 Research </a:t>
          </a:r>
        </a:p>
      </dsp:txBody>
      <dsp:txXfrm>
        <a:off x="4620094" y="1292836"/>
        <a:ext cx="3924199" cy="48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29E04-D507-1B47-81AC-62AB784DD1CE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1143000"/>
            <a:ext cx="4406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2AB8-AE06-6740-BD8A-EB5EAAFF2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2AB8-AE06-6740-BD8A-EB5EAAFF2A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4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B2AB8-AE06-6740-BD8A-EB5EAAFF2A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Japan International Cooperation Agency (JICA)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0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217" indent="-28046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872" indent="-2243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620" indent="-2243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70" indent="-22437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8117" indent="-2243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866" indent="-2243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5615" indent="-2243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4364" indent="-2243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CD398-F413-4316-A350-8D84246E85F4}" type="slidenum">
              <a:rPr lang="en-US" b="0" smtClean="0"/>
              <a:pPr eaLnBrk="1" hangingPunct="1"/>
              <a:t>21</a:t>
            </a:fld>
            <a:endParaRPr lang="en-US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57238"/>
            <a:ext cx="5192713" cy="36369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04" y="4859037"/>
            <a:ext cx="6369056" cy="4631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2AB8-AE06-6740-BD8A-EB5EAAFF2A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8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2AB8-AE06-6740-BD8A-EB5EAAFF2A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2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993E-2A83-A54C-950E-8F71F9E1697B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7DE4-8BAA-2146-BA44-09ECF61E2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82" y="1587"/>
            <a:ext cx="10794997" cy="75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6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0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3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35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1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1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4CE2-44AC-3C40-9786-BAE311EA4D07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C2B2F-B50A-1A4C-9025-D96AA8F9E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4CE2-44AC-3C40-9786-BAE311EA4D07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C2B2F-B50A-1A4C-9025-D96AA8F9E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82" y="1587"/>
            <a:ext cx="10794998" cy="75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742811" y="402654"/>
            <a:ext cx="9318907" cy="14618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742811" y="2013259"/>
            <a:ext cx="9318907" cy="47985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" name="Picture 8" descr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" y="1588"/>
            <a:ext cx="10799762" cy="75596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08815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993E-2A83-A54C-950E-8F71F9E1697B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7DE4-8BAA-2146-BA44-09ECF61E2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7" cy="75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5257-DD3C-284B-8CAB-0E7ADB50777F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BB931-8F8E-2C45-B6F2-26E615D1E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1587"/>
            <a:ext cx="10794998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A6BE-D115-0347-90BC-438D27F5175E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A6BE-D115-0347-90BC-438D27F5175E}" type="datetime1">
              <a:rPr lang="en-ZA" smtClean="0"/>
              <a:t>2025/11/25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56F2-6480-7242-938E-57CEB721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73820" y="7064713"/>
            <a:ext cx="287898" cy="29251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1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" y="1588"/>
            <a:ext cx="10799761" cy="75596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39988" y="101496"/>
            <a:ext cx="9719787" cy="166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39988" y="1763924"/>
            <a:ext cx="9719787" cy="579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699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/>
  <p:txStyles>
    <p:titleStyle>
      <a:lvl1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83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2086" marR="0" indent="-252086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95042" marR="0" indent="-290869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52101" marR="0" indent="-343754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10550" marR="0" indent="-398031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14724" marR="0" indent="-398031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18897" marR="0" indent="-398031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23070" marR="0" indent="-398031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27243" marR="0" indent="-398032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31416" marR="0" indent="-398032" algn="l" defTabSz="1008346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300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383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766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2149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9532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914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4297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1680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9063" algn="r" defTabSz="4573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6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8.xml.rels><?xml version="1.0" encoding="UTF-8" standalone="yes"?>
<Relationships xmlns="http://schemas.openxmlformats.org/package/2006/relationships">
	<Relationship Id="rId3" Type="http://schemas.openxmlformats.org/officeDocument/2006/relationships/image" Target="../media/image33.jpg"/>
	<Relationship Id="rId7" Type="http://schemas.openxmlformats.org/officeDocument/2006/relationships/hyperlink" Target="http://?" TargetMode="External"/>
	<Relationship Id="rId2" Type="http://schemas.openxmlformats.org/officeDocument/2006/relationships/image" Target="../media/image32.png"/>
	<Relationship Id="rId1" Type="http://schemas.openxmlformats.org/officeDocument/2006/relationships/slideLayout" Target="../slideLayouts/slideLayout30.xml"/>
	<Relationship Id="rId6" Type="http://schemas.openxmlformats.org/officeDocument/2006/relationships/image" Target="../media/image36.jpg"/>
	<Relationship Id="rId5" Type="http://schemas.openxmlformats.org/officeDocument/2006/relationships/image" Target="../media/image35.jpg"/>
	<Relationship Id="rId4" Type="http://schemas.openxmlformats.org/officeDocument/2006/relationships/image" Target="../media/image34.jpg"/>
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0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14A85A-B4FC-E642-8C73-68089520C31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06494" y="2538665"/>
            <a:ext cx="8179684" cy="20694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200" b="1">
                <a:latin typeface="Arial" panose="020B0604020202020204" pitchFamily="34" charset="0"/>
                <a:cs typeface="Arial" panose="020B0604020202020204" pitchFamily="34" charset="0"/>
              </a:rPr>
              <a:t>PRODUCTIVITY SOUTH AFRICA ENTERPRISE SUPPORT PROGRAMME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7F35A-48F5-904E-B151-B36716C8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3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5EED-4D36-8D2A-52DF-44F4E963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59" y="166192"/>
            <a:ext cx="5811340" cy="1174193"/>
          </a:xfrm>
        </p:spPr>
        <p:txBody>
          <a:bodyPr>
            <a:normAutofit/>
          </a:bodyPr>
          <a:lstStyle/>
          <a:p>
            <a:pPr algn="ctr" defTabSz="1007943">
              <a:spcBef>
                <a:spcPct val="0"/>
              </a:spcBef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KAIZEN PROGRAMME</a:t>
            </a:r>
          </a:p>
        </p:txBody>
      </p:sp>
      <p:pic>
        <p:nvPicPr>
          <p:cNvPr id="3" name="Picture 2" descr="Every Little Helps - Professional Motor Mechanic">
            <a:extLst>
              <a:ext uri="{FF2B5EF4-FFF2-40B4-BE49-F238E27FC236}">
                <a16:creationId xmlns:a16="http://schemas.microsoft.com/office/drawing/2014/main" id="{8F957B32-95A6-7AE8-2C22-91814C9A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" y="1905802"/>
            <a:ext cx="5147090" cy="4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AE4AFB-71FB-68B0-A543-5B35F77DE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976350"/>
              </p:ext>
            </p:extLst>
          </p:nvPr>
        </p:nvGraphicFramePr>
        <p:xfrm>
          <a:off x="6103756" y="2956322"/>
          <a:ext cx="4510703" cy="385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9981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4F8F-30D7-40DA-87DB-C95FCDAB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" y="1556798"/>
            <a:ext cx="10784324" cy="5341969"/>
          </a:xfrm>
        </p:spPr>
        <p:txBody>
          <a:bodyPr>
            <a:noAutofit/>
          </a:bodyPr>
          <a:lstStyle/>
          <a:p>
            <a:pPr marL="342900" lvl="0" indent="-342900" algn="just" hangingPunct="0">
              <a:lnSpc>
                <a:spcPct val="160000"/>
              </a:lnSpc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The target audience are Small and Medium Enterprises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AU" sz="2300">
                <a:latin typeface="Arial" panose="020B0604020202020204" pitchFamily="34" charset="0"/>
                <a:cs typeface="Arial" panose="020B0604020202020204" pitchFamily="34" charset="0"/>
              </a:rPr>
              <a:t>Small- minimum 11 employees and Medium- 20 or more permanent employees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The enterprises are classified as emerging or stable enterprises according to the business life cycle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The enterprises prioritised from manufacturing, agriculture and </a:t>
            </a:r>
            <a:r>
              <a:rPr lang="en-GB" sz="230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-processing sectors</a:t>
            </a:r>
            <a:endParaRPr lang="en-ZA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The enterprises have physical premises and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Operational for at least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E6C3-780A-48FF-A96D-AB02EC4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52C10F-136B-4856-B253-49992EBCE2CC}"/>
              </a:ext>
            </a:extLst>
          </p:cNvPr>
          <p:cNvSpPr txBox="1">
            <a:spLocks/>
          </p:cNvSpPr>
          <p:nvPr/>
        </p:nvSpPr>
        <p:spPr>
          <a:xfrm>
            <a:off x="249382" y="95610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KAIZEN PROGRAMME: CRITERIA </a:t>
            </a:r>
          </a:p>
        </p:txBody>
      </p:sp>
    </p:spTree>
    <p:extLst>
      <p:ext uri="{BB962C8B-B14F-4D97-AF65-F5344CB8AC3E}">
        <p14:creationId xmlns:p14="http://schemas.microsoft.com/office/powerpoint/2010/main" val="8418703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4F8F-30D7-40DA-87DB-C95FCDAB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" y="1556798"/>
            <a:ext cx="10784324" cy="5138233"/>
          </a:xfrm>
        </p:spPr>
        <p:txBody>
          <a:bodyPr lIns="45719" tIns="45720" rIns="45719" bIns="45720" anchor="t">
            <a:noAutofit/>
          </a:bodyPr>
          <a:lstStyle/>
          <a:p>
            <a:pPr marL="342900" lvl="0" indent="-342900" algn="just" hangingPunct="0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To introduce the key concepts and tools of Kaizen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Identify Kaizen Champions and Capacitate the Champions with tools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To create active participation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To facilitate problem solving techniques aimed at improving Key Performance Indicators such as Cost, Quality, Speed, Delivery, Morale and Safety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Define key activities to drive continuous improvement.</a:t>
            </a:r>
          </a:p>
          <a:p>
            <a:pPr marL="342900" lvl="0" indent="-342900" algn="just" hangingPunct="0">
              <a:lnSpc>
                <a:spcPct val="160000"/>
              </a:lnSpc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E6C3-780A-48FF-A96D-AB02EC4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52C10F-136B-4856-B253-49992EBCE2CC}"/>
              </a:ext>
            </a:extLst>
          </p:cNvPr>
          <p:cNvSpPr txBox="1">
            <a:spLocks/>
          </p:cNvSpPr>
          <p:nvPr/>
        </p:nvSpPr>
        <p:spPr>
          <a:xfrm>
            <a:off x="249382" y="95610"/>
            <a:ext cx="745528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8281207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8FB8-0B2F-435C-9E7F-CDEBC87F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9" y="113031"/>
            <a:ext cx="9314796" cy="1461188"/>
          </a:xfrm>
        </p:spPr>
        <p:txBody>
          <a:bodyPr>
            <a:normAutofit/>
          </a:bodyPr>
          <a:lstStyle/>
          <a:p>
            <a:pPr defTabSz="1007943">
              <a:spcBef>
                <a:spcPct val="0"/>
              </a:spcBef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Kaizen Programme Overview</a:t>
            </a:r>
            <a:b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Month Programme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4C8A-FFA7-4ACB-BBDF-48883E43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D7D000-FE3B-4915-B95F-4729A9727224}"/>
              </a:ext>
            </a:extLst>
          </p:cNvPr>
          <p:cNvGraphicFramePr/>
          <p:nvPr/>
        </p:nvGraphicFramePr>
        <p:xfrm>
          <a:off x="282633" y="1018630"/>
          <a:ext cx="10341031" cy="38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3CAEE62-95A2-4A8E-84A6-211E468371FE}"/>
              </a:ext>
            </a:extLst>
          </p:cNvPr>
          <p:cNvSpPr/>
          <p:nvPr/>
        </p:nvSpPr>
        <p:spPr bwMode="auto">
          <a:xfrm>
            <a:off x="-58667" y="4058887"/>
            <a:ext cx="2531760" cy="171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lvl="0" algn="ctr"/>
            <a:r>
              <a:rPr lang="en-GB" b="1"/>
              <a:t>Kaizen Champions: </a:t>
            </a:r>
            <a:r>
              <a:rPr lang="en-GB"/>
              <a:t>Capacity building</a:t>
            </a:r>
            <a:endParaRPr lang="en-ZA"/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ZA"/>
              <a:t>Waste Elimination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ZA"/>
              <a:t>Train Kaizen team on the Kaizen tools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FCE20-9FA5-4645-A170-F9C0444E3C47}"/>
              </a:ext>
            </a:extLst>
          </p:cNvPr>
          <p:cNvSpPr/>
          <p:nvPr/>
        </p:nvSpPr>
        <p:spPr bwMode="auto">
          <a:xfrm>
            <a:off x="2986187" y="4399929"/>
            <a:ext cx="1986319" cy="1951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51DFE-655A-4300-87A0-10CE30F0142B}"/>
              </a:ext>
            </a:extLst>
          </p:cNvPr>
          <p:cNvSpPr/>
          <p:nvPr/>
        </p:nvSpPr>
        <p:spPr bwMode="auto">
          <a:xfrm>
            <a:off x="5313807" y="4094577"/>
            <a:ext cx="2116977" cy="17340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1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ZA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 Implementing </a:t>
            </a:r>
            <a:r>
              <a:rPr lang="en-ZA" kern="0"/>
              <a:t>identified improvement initiatives</a:t>
            </a: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57150" marR="0" lvl="1" indent="-57150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027A7-8A49-49D5-ABA1-8A64C038135B}"/>
              </a:ext>
            </a:extLst>
          </p:cNvPr>
          <p:cNvSpPr/>
          <p:nvPr/>
        </p:nvSpPr>
        <p:spPr bwMode="auto">
          <a:xfrm>
            <a:off x="8276335" y="4056575"/>
            <a:ext cx="1780944" cy="171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57150" marR="0" lvl="1" indent="-57150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ZA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Tracking  performance </a:t>
            </a:r>
          </a:p>
          <a:p>
            <a:pPr marL="57150" marR="0" lvl="1" indent="-57150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ZA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 Ensuring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0204F-7DE9-47AD-A624-B4E7257E7E95}"/>
              </a:ext>
            </a:extLst>
          </p:cNvPr>
          <p:cNvSpPr/>
          <p:nvPr/>
        </p:nvSpPr>
        <p:spPr bwMode="auto">
          <a:xfrm>
            <a:off x="2903966" y="4446777"/>
            <a:ext cx="2150760" cy="171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4F81BD"/>
              </a:buClr>
              <a:buSzPct val="80000"/>
              <a:defRPr/>
            </a:pPr>
            <a:endParaRPr lang="en-ZA" kern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053CC4-2372-44B1-93F2-B2EBC8BDD209}"/>
              </a:ext>
            </a:extLst>
          </p:cNvPr>
          <p:cNvSpPr/>
          <p:nvPr/>
        </p:nvSpPr>
        <p:spPr bwMode="auto">
          <a:xfrm>
            <a:off x="2159126" y="4094577"/>
            <a:ext cx="2895600" cy="1712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en-ZA"/>
              <a:t>Map the process and Identify projects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ZA"/>
              <a:t>Create action plan and target dates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C39A9A2A-D349-4033-B05A-ACAF30B9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72077"/>
              </p:ext>
            </p:extLst>
          </p:nvPr>
        </p:nvGraphicFramePr>
        <p:xfrm>
          <a:off x="299875" y="5702087"/>
          <a:ext cx="10062704" cy="10254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5676">
                  <a:extLst>
                    <a:ext uri="{9D8B030D-6E8A-4147-A177-3AD203B41FA5}">
                      <a16:colId xmlns:a16="http://schemas.microsoft.com/office/drawing/2014/main" val="2825284824"/>
                    </a:ext>
                  </a:extLst>
                </a:gridCol>
                <a:gridCol w="2515676">
                  <a:extLst>
                    <a:ext uri="{9D8B030D-6E8A-4147-A177-3AD203B41FA5}">
                      <a16:colId xmlns:a16="http://schemas.microsoft.com/office/drawing/2014/main" val="140034194"/>
                    </a:ext>
                  </a:extLst>
                </a:gridCol>
                <a:gridCol w="2515676">
                  <a:extLst>
                    <a:ext uri="{9D8B030D-6E8A-4147-A177-3AD203B41FA5}">
                      <a16:colId xmlns:a16="http://schemas.microsoft.com/office/drawing/2014/main" val="1990423507"/>
                    </a:ext>
                  </a:extLst>
                </a:gridCol>
                <a:gridCol w="2515676">
                  <a:extLst>
                    <a:ext uri="{9D8B030D-6E8A-4147-A177-3AD203B41FA5}">
                      <a16:colId xmlns:a16="http://schemas.microsoft.com/office/drawing/2014/main" val="2053851354"/>
                    </a:ext>
                  </a:extLst>
                </a:gridCol>
              </a:tblGrid>
              <a:tr h="339248"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Capacity </a:t>
                      </a:r>
                      <a:r>
                        <a:rPr lang="en-ZA" err="1">
                          <a:solidFill>
                            <a:sysClr val="windowText" lastClr="000000"/>
                          </a:solidFill>
                        </a:rPr>
                        <a:t>Buildinga</a:t>
                      </a:r>
                      <a:endParaRPr lang="en-ZA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29883"/>
                  </a:ext>
                </a:extLst>
              </a:tr>
              <a:tr h="339248"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Register, initial baseline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Process Analysis and </a:t>
                      </a:r>
                    </a:p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Action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Implementation activities</a:t>
                      </a:r>
                    </a:p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- Site visit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ysClr val="windowText" lastClr="000000"/>
                          </a:solidFill>
                        </a:rPr>
                        <a:t>Impact Analysis, Kaizen Champions certification and Close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4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301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4F8F-30D7-40DA-87DB-C95FCDAB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" y="1588966"/>
            <a:ext cx="10795050" cy="5631490"/>
          </a:xfrm>
        </p:spPr>
        <p:txBody>
          <a:bodyPr lIns="45719" tIns="45720" rIns="45719" bIns="45720" anchor="t">
            <a:normAutofit fontScale="92500"/>
          </a:bodyPr>
          <a:lstStyle/>
          <a:p>
            <a:pPr marL="342900" lvl="0" indent="-342900" algn="just">
              <a:lnSpc>
                <a:spcPct val="160000"/>
              </a:lnSpc>
            </a:pPr>
            <a:r>
              <a:rPr lang="en-GB" sz="2400">
                <a:latin typeface="Arial"/>
                <a:cs typeface="Arial"/>
              </a:rPr>
              <a:t>I</a:t>
            </a:r>
            <a:r>
              <a:rPr lang="en-GB" sz="2800">
                <a:latin typeface="Arial"/>
                <a:cs typeface="Arial"/>
              </a:rPr>
              <a:t>mprove quality, productivity, delivery, eliminate waste and reduce cost</a:t>
            </a:r>
            <a:endParaRPr lang="en-US"/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800">
                <a:latin typeface="Arial"/>
                <a:cs typeface="Arial"/>
              </a:rPr>
              <a:t>Encourage progressive mindsets amongst managers and workers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800">
                <a:latin typeface="Arial"/>
                <a:cs typeface="Arial"/>
              </a:rPr>
              <a:t>Empower team members to innovate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800">
                <a:latin typeface="Arial"/>
                <a:cs typeface="Arial"/>
              </a:rPr>
              <a:t>Builds teamwork and enhances communication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800">
                <a:latin typeface="Arial"/>
                <a:cs typeface="Arial"/>
              </a:rPr>
              <a:t>Creates an organisation that continuously improves and 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800">
                <a:latin typeface="Arial"/>
                <a:cs typeface="Arial"/>
              </a:rPr>
              <a:t>Create a safe and decent work environment.</a:t>
            </a:r>
          </a:p>
          <a:p>
            <a:pPr marL="0" lvl="0" indent="0" algn="just" hangingPunct="0">
              <a:lnSpc>
                <a:spcPct val="160000"/>
              </a:lnSpc>
              <a:buNone/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E6C3-780A-48FF-A96D-AB02EC4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52C10F-136B-4856-B253-49992EBCE2CC}"/>
              </a:ext>
            </a:extLst>
          </p:cNvPr>
          <p:cNvSpPr txBox="1">
            <a:spLocks/>
          </p:cNvSpPr>
          <p:nvPr/>
        </p:nvSpPr>
        <p:spPr>
          <a:xfrm>
            <a:off x="1862343" y="251785"/>
            <a:ext cx="6240257" cy="94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 Light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41113069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4F8F-30D7-40DA-87DB-C95FCDAB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" y="1556798"/>
            <a:ext cx="10655630" cy="5170402"/>
          </a:xfrm>
        </p:spPr>
        <p:txBody>
          <a:bodyPr lIns="45719" tIns="45720" rIns="45719" bIns="45720" anchor="t">
            <a:noAutofit/>
          </a:bodyPr>
          <a:lstStyle/>
          <a:p>
            <a:pPr marL="0" lvl="0" indent="0" algn="just" hangingPunct="0">
              <a:lnSpc>
                <a:spcPct val="160000"/>
              </a:lnSpc>
              <a:buNone/>
            </a:pP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It is a </a:t>
            </a:r>
            <a:r>
              <a:rPr lang="en-GB" sz="2600" b="1" err="1">
                <a:solidFill>
                  <a:schemeClr val="tx1"/>
                </a:solidFill>
                <a:latin typeface="Arial"/>
                <a:cs typeface="Arial"/>
              </a:rPr>
              <a:t>dtic</a:t>
            </a: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 supply-side programme managed by Productivity SA, to assist South African organisations to enhance productivity and competitiveness</a:t>
            </a:r>
          </a:p>
          <a:p>
            <a:pPr marL="0" lvl="0" indent="0" algn="just" hangingPunct="0">
              <a:lnSpc>
                <a:spcPct val="160000"/>
              </a:lnSpc>
              <a:buNone/>
            </a:pPr>
            <a:r>
              <a:rPr lang="en-GB" sz="2600" b="1">
                <a:solidFill>
                  <a:schemeClr val="tx1"/>
                </a:solidFill>
                <a:latin typeface="Arial"/>
                <a:cs typeface="Arial"/>
              </a:rPr>
              <a:t>Through</a:t>
            </a: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Improving workplace relations, 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Implementing world class practices/ Best Operating Practices (BOP)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600">
                <a:solidFill>
                  <a:schemeClr val="tx1"/>
                </a:solidFill>
                <a:latin typeface="Arial"/>
                <a:cs typeface="Arial"/>
              </a:rPr>
              <a:t>Sharing and disseminating experiences.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E6C3-780A-48FF-A96D-AB02EC4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52C10F-136B-4856-B253-49992EBCE2CC}"/>
              </a:ext>
            </a:extLst>
          </p:cNvPr>
          <p:cNvSpPr txBox="1">
            <a:spLocks/>
          </p:cNvSpPr>
          <p:nvPr/>
        </p:nvSpPr>
        <p:spPr>
          <a:xfrm>
            <a:off x="54648" y="95610"/>
            <a:ext cx="1065563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 Light"/>
              </a:rPr>
              <a:t>B. WORKPLACE CHALLENGE PROGRAMME (WPC)</a:t>
            </a:r>
          </a:p>
        </p:txBody>
      </p:sp>
    </p:spTree>
    <p:extLst>
      <p:ext uri="{BB962C8B-B14F-4D97-AF65-F5344CB8AC3E}">
        <p14:creationId xmlns:p14="http://schemas.microsoft.com/office/powerpoint/2010/main" val="22269984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2FB6-9D29-4826-8179-E35BB2A7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91" y="186267"/>
            <a:ext cx="6473175" cy="1187537"/>
          </a:xfrm>
        </p:spPr>
        <p:txBody>
          <a:bodyPr>
            <a:normAutofit/>
          </a:bodyPr>
          <a:lstStyle/>
          <a:p>
            <a:pPr algn="ctr" defTabSz="1007943">
              <a:spcBef>
                <a:spcPct val="0"/>
              </a:spcBef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DB7F22-F37C-4643-B924-3F99EAD11EB7}"/>
              </a:ext>
            </a:extLst>
          </p:cNvPr>
          <p:cNvGrpSpPr/>
          <p:nvPr/>
        </p:nvGrpSpPr>
        <p:grpSpPr>
          <a:xfrm>
            <a:off x="887698" y="1610970"/>
            <a:ext cx="9024363" cy="4886084"/>
            <a:chOff x="600869" y="1254649"/>
            <a:chExt cx="8186738" cy="4709589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F8E92F7-D4EA-431B-8B69-2B1D2A07F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2738" y="3068638"/>
              <a:ext cx="1143000" cy="2895600"/>
              <a:chOff x="1008" y="1680"/>
              <a:chExt cx="720" cy="1824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868C23A4-1962-426A-8525-2533CB713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00" y="2376"/>
                <a:ext cx="1536" cy="432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/>
                <a:r>
                  <a:rPr lang="en-GB" sz="2646" b="1">
                    <a:solidFill>
                      <a:prstClr val="black"/>
                    </a:solidFill>
                  </a:rPr>
                  <a:t>Best Practices</a:t>
                </a:r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70F32240-F9B3-47A5-9F70-6FB88BEE3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36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BB78DDDE-D5C2-4C7A-88ED-D5A4348D1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A929FC00-98C5-473F-BD5E-FFF4A9B84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088" y="3068638"/>
              <a:ext cx="1143000" cy="2895600"/>
              <a:chOff x="1008" y="1680"/>
              <a:chExt cx="720" cy="1824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72B789F3-4FB9-46FB-97F7-DB30D4650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00" y="2376"/>
                <a:ext cx="1536" cy="432"/>
              </a:xfrm>
              <a:prstGeom prst="rect">
                <a:avLst/>
              </a:prstGeom>
              <a:gradFill flip="none" rotWithShape="1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16200000" scaled="1"/>
                <a:tileRect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/>
                <a:r>
                  <a:rPr lang="en-ZA" sz="2646" b="1">
                    <a:solidFill>
                      <a:prstClr val="black"/>
                    </a:solidFill>
                  </a:rPr>
                  <a:t>Collaboration</a:t>
                </a:r>
                <a:endParaRPr lang="en-GB" sz="2646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968872FF-7BBA-457D-A374-A88F4C380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36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9BD2F7A1-BD9D-4B35-8E32-65A3823AD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AutoShape 20">
              <a:extLst>
                <a:ext uri="{FF2B5EF4-FFF2-40B4-BE49-F238E27FC236}">
                  <a16:creationId xmlns:a16="http://schemas.microsoft.com/office/drawing/2014/main" id="{7DCCDE76-9350-4165-9C93-520BE1F06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9" y="1254649"/>
              <a:ext cx="8186738" cy="1814512"/>
            </a:xfrm>
            <a:prstGeom prst="triangle">
              <a:avLst>
                <a:gd name="adj" fmla="val 50000"/>
              </a:avLst>
            </a:prstGeom>
            <a:solidFill>
              <a:srgbClr val="C5C36D"/>
            </a:solidFill>
            <a:ln w="28575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lope"/>
            </a:sp3d>
          </p:spPr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ZA" sz="3527" b="1">
                  <a:ln/>
                  <a:solidFill>
                    <a:sysClr val="windowText" lastClr="000000"/>
                  </a:solidFill>
                </a:rPr>
                <a:t>Improved Productivity &amp; Competitiveness</a:t>
              </a:r>
              <a:endParaRPr lang="en-GB" sz="3527" b="1">
                <a:ln/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CE97C40D-D5F1-444B-9229-DB57CF50B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7275" y="3068638"/>
              <a:ext cx="1143000" cy="2895600"/>
              <a:chOff x="1008" y="1680"/>
              <a:chExt cx="720" cy="1824"/>
            </a:xfrm>
          </p:grpSpPr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05345D7-6219-47F8-B15D-E6C337DD7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00" y="2376"/>
                <a:ext cx="1536" cy="432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7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/>
                <a:r>
                  <a:rPr lang="en-GB" sz="2646" b="1">
                    <a:solidFill>
                      <a:prstClr val="black"/>
                    </a:solidFill>
                  </a:rPr>
                  <a:t>Sharing lessons</a:t>
                </a:r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7E5940CC-7506-4CF6-8583-CAF9BB7DA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36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94B5A352-139F-4621-BFA5-8A8046281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720" cy="144"/>
              </a:xfrm>
              <a:prstGeom prst="rect">
                <a:avLst/>
              </a:prstGeom>
              <a:gradFill rotWithShape="0">
                <a:gsLst>
                  <a:gs pos="0">
                    <a:srgbClr val="8F8F39"/>
                  </a:gs>
                  <a:gs pos="50000">
                    <a:srgbClr val="FFFFC5"/>
                  </a:gs>
                  <a:gs pos="100000">
                    <a:srgbClr val="8F8F39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endParaRPr lang="en-US" sz="2646" b="1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85052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4F8F-30D7-40DA-87DB-C95FCDAB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" y="1556798"/>
            <a:ext cx="10795051" cy="5148956"/>
          </a:xfrm>
        </p:spPr>
        <p:txBody>
          <a:bodyPr>
            <a:normAutofit/>
          </a:bodyPr>
          <a:lstStyle/>
          <a:p>
            <a:pPr marL="342900" lvl="0" indent="-342900" algn="just" hangingPunct="0">
              <a:lnSpc>
                <a:spcPct val="160000"/>
              </a:lnSpc>
            </a:pPr>
            <a:r>
              <a:rPr lang="en-AU" sz="2200">
                <a:latin typeface="Arial" panose="020B0604020202020204" pitchFamily="34" charset="0"/>
                <a:cs typeface="Arial" panose="020B0604020202020204" pitchFamily="34" charset="0"/>
              </a:rPr>
              <a:t>The target audience are Small and Medium Enterprises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AU" sz="2200">
                <a:latin typeface="Arial" panose="020B0604020202020204" pitchFamily="34" charset="0"/>
                <a:cs typeface="Arial" panose="020B0604020202020204" pitchFamily="34" charset="0"/>
              </a:rPr>
              <a:t>Ideally, more than 20 permanent employees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The enterprises are classified as stable enterprises according to the business life cycle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The enterprises prioritised from manufacturing, agriculture and </a:t>
            </a:r>
            <a:r>
              <a:rPr lang="en-GB" sz="220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-processing sectors</a:t>
            </a:r>
            <a:endParaRPr lang="en-ZA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The enterprises have physical premises and</a:t>
            </a:r>
          </a:p>
          <a:p>
            <a:pPr marL="342900" lvl="0" indent="-342900" algn="just" hangingPunct="0">
              <a:lnSpc>
                <a:spcPct val="16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Operational for at least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E6C3-780A-48FF-A96D-AB02EC4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E56F2-6480-7242-938E-57CEB721612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52C10F-136B-4856-B253-49992EBCE2CC}"/>
              </a:ext>
            </a:extLst>
          </p:cNvPr>
          <p:cNvSpPr txBox="1">
            <a:spLocks/>
          </p:cNvSpPr>
          <p:nvPr/>
        </p:nvSpPr>
        <p:spPr>
          <a:xfrm>
            <a:off x="249382" y="95610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 Light"/>
              </a:rPr>
              <a:t>PROGRAMME CRITERIA </a:t>
            </a:r>
          </a:p>
        </p:txBody>
      </p:sp>
    </p:spTree>
    <p:extLst>
      <p:ext uri="{BB962C8B-B14F-4D97-AF65-F5344CB8AC3E}">
        <p14:creationId xmlns:p14="http://schemas.microsoft.com/office/powerpoint/2010/main" val="28020214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7DBE-D5B4-4999-9B16-824DCF44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25" y="186523"/>
            <a:ext cx="8469076" cy="1362877"/>
          </a:xfrm>
        </p:spPr>
        <p:txBody>
          <a:bodyPr>
            <a:norm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GB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OPERATING PRACTICES - WORLD CLASS </a:t>
            </a:r>
            <a:endParaRPr lang="en-ZA" sz="3400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 descr="Slide 2">
            <a:extLst>
              <a:ext uri="{FF2B5EF4-FFF2-40B4-BE49-F238E27FC236}">
                <a16:creationId xmlns:a16="http://schemas.microsoft.com/office/drawing/2014/main" id="{FA0270F6-B5EA-866B-E2D9-ADE710FC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" y="1549400"/>
            <a:ext cx="10740496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634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7939D-15CA-B888-8034-9982D65D2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1E12-23EB-89EB-E646-BC27E067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524"/>
            <a:ext cx="10718800" cy="1329010"/>
          </a:xfrm>
        </p:spPr>
        <p:txBody>
          <a:bodyPr>
            <a:norm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GB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OPERATING PRACTICES</a:t>
            </a:r>
            <a:endParaRPr lang="en-ZA" sz="3400" b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1F78-AF01-ACC2-B5D1-C95264BA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48327"/>
            <a:ext cx="10799762" cy="51634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The key strategies of best practice organisations include:</a:t>
            </a:r>
          </a:p>
          <a:p>
            <a:pPr>
              <a:lnSpc>
                <a:spcPct val="16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Implementing leadership practices that promote teamwork, participation, continuous learning and flexibility</a:t>
            </a:r>
          </a:p>
          <a:p>
            <a:pPr>
              <a:lnSpc>
                <a:spcPct val="16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Focusing on simultaneous improvement of quality, speed/delivery; cost and morale</a:t>
            </a:r>
          </a:p>
          <a:p>
            <a:pPr>
              <a:lnSpc>
                <a:spcPct val="16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Establishing close links with customers and suppliers</a:t>
            </a:r>
          </a:p>
          <a:p>
            <a:pPr>
              <a:lnSpc>
                <a:spcPct val="16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Driving both linear and non-linear improvement initiatives</a:t>
            </a:r>
          </a:p>
          <a:p>
            <a:pPr>
              <a:lnSpc>
                <a:spcPct val="16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Eliminating all forms of waste and making value flow.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Following Womack, James P. &amp; Daniel T. Jones (1996) Lean Thinking: Banish Waste and Create Wealth in Your Corporation, Simon &amp; Schuster </a:t>
            </a:r>
          </a:p>
          <a:p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200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32FE-B289-71E7-981A-9E6BDC00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b="1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5B78-ABD5-6D88-41D7-08F88681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54480"/>
            <a:ext cx="10799763" cy="525447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ZA" sz="2800"/>
              <a:t>Productivity South Africa </a:t>
            </a:r>
          </a:p>
          <a:p>
            <a:pPr>
              <a:lnSpc>
                <a:spcPct val="200000"/>
              </a:lnSpc>
            </a:pPr>
            <a:r>
              <a:rPr lang="en-ZA" sz="2800"/>
              <a:t>Regional Footprint</a:t>
            </a:r>
          </a:p>
          <a:p>
            <a:pPr>
              <a:lnSpc>
                <a:spcPct val="200000"/>
              </a:lnSpc>
            </a:pPr>
            <a:r>
              <a:rPr lang="en-ZA" sz="2800"/>
              <a:t>Functions Of Productivity South Africa </a:t>
            </a:r>
          </a:p>
          <a:p>
            <a:pPr>
              <a:lnSpc>
                <a:spcPct val="200000"/>
              </a:lnSpc>
            </a:pPr>
            <a:r>
              <a:rPr lang="en-US" altLang="en-US" sz="2800"/>
              <a:t>Productivity SA Enterprise Support </a:t>
            </a:r>
            <a:r>
              <a:rPr lang="en-US" altLang="en-US" sz="2800" err="1"/>
              <a:t>Programmes</a:t>
            </a:r>
            <a:r>
              <a:rPr lang="en-US" altLang="en-US" sz="2800"/>
              <a:t> </a:t>
            </a:r>
          </a:p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8857-6388-5E48-2D2A-32317EFD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E8C2-A49E-4B66-99DD-C21B2F4E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99762" cy="1461803"/>
          </a:xfrm>
        </p:spPr>
        <p:txBody>
          <a:bodyPr/>
          <a:lstStyle/>
          <a:p>
            <a:pPr algn="ctr" defTabSz="457200">
              <a:lnSpc>
                <a:spcPct val="100000"/>
              </a:lnSpc>
              <a:defRPr/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 TRANSFORMATION TOOLKIT  MANAGEMENT SYSTEM</a:t>
            </a:r>
          </a:p>
        </p:txBody>
      </p:sp>
      <p:pic>
        <p:nvPicPr>
          <p:cNvPr id="3" name="Picture 7" descr="1">
            <a:extLst>
              <a:ext uri="{FF2B5EF4-FFF2-40B4-BE49-F238E27FC236}">
                <a16:creationId xmlns:a16="http://schemas.microsoft.com/office/drawing/2014/main" id="{DD47CBFA-F827-EF83-39C5-154897EB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91733"/>
            <a:ext cx="10799762" cy="51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295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483920"/>
            <a:ext cx="5313144" cy="58667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91467" indent="-591467" eaLnBrk="0" hangingPunct="0">
              <a:lnSpc>
                <a:spcPct val="150000"/>
              </a:lnSpc>
              <a:buClr>
                <a:srgbClr val="E2A027"/>
              </a:buClr>
              <a:defRPr/>
            </a:pPr>
            <a:r>
              <a:rPr lang="en-ZA" sz="2300" b="1">
                <a:latin typeface="Arial" panose="020B0604020202020204" pitchFamily="34" charset="0"/>
                <a:cs typeface="Arial" panose="020B0604020202020204" pitchFamily="34" charset="0"/>
              </a:rPr>
              <a:t>Toolkit 1: Goal Alignment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Align goals top down and bottom up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Engage employees in the organisation through the mini-business unit concept.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Implement visual performance management of Quality, Speed, Cost Safety &amp; Morale 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Create an environment for problem solving, innovations and continuous improvement.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13145" y="1310666"/>
            <a:ext cx="5486617" cy="591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91467" indent="-591467" eaLnBrk="0" hangingPunct="0">
              <a:lnSpc>
                <a:spcPct val="150000"/>
              </a:lnSpc>
              <a:defRPr/>
            </a:pPr>
            <a:r>
              <a:rPr lang="en-ZA" sz="2500" b="1">
                <a:latin typeface="Arial" panose="020B0604020202020204" pitchFamily="34" charset="0"/>
                <a:cs typeface="Arial" panose="020B0604020202020204" pitchFamily="34" charset="0"/>
              </a:rPr>
              <a:t>Toolkit 2: Cleaning and Organising 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5S (sort, set in order, shine, standardise and sustain)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Makes work easier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Energises teams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Improves the physical environment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Improves productivity by reducing wasteful activities such as searching</a:t>
            </a:r>
          </a:p>
          <a:p>
            <a:pPr marL="266700" indent="-266700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300">
                <a:latin typeface="Arial" panose="020B0604020202020204" pitchFamily="34" charset="0"/>
                <a:cs typeface="Arial" panose="020B0604020202020204" pitchFamily="34" charset="0"/>
              </a:rPr>
              <a:t>Gets teams thinking about improving processes and efficient workplace layouts</a:t>
            </a:r>
            <a:endParaRPr lang="en-GB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D5FDDE-A9AB-49CD-A048-CB10699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7906"/>
            <a:ext cx="10799761" cy="1125757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 TRANSFORMATION TOOLKIT:  </a:t>
            </a:r>
            <a:r>
              <a:rPr lang="en-GB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 TOOLKITS (6 -12MONTHS)</a:t>
            </a:r>
          </a:p>
        </p:txBody>
      </p:sp>
    </p:spTree>
    <p:extLst>
      <p:ext uri="{BB962C8B-B14F-4D97-AF65-F5344CB8AC3E}">
        <p14:creationId xmlns:p14="http://schemas.microsoft.com/office/powerpoint/2010/main" val="38700001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992F5-748F-4DC5-B18D-7BEFD01E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6075"/>
            <a:ext cx="5592278" cy="4807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7712" indent="-687712" eaLnBrk="0" hangingPunct="0">
              <a:defRPr/>
            </a:pPr>
            <a:r>
              <a:rPr lang="en-ZA" sz="2400" b="1">
                <a:latin typeface="Arial" panose="020B0604020202020204" pitchFamily="34" charset="0"/>
                <a:cs typeface="Arial" panose="020B0604020202020204" pitchFamily="34" charset="0"/>
              </a:rPr>
              <a:t>Toolkit 3: Teamwork</a:t>
            </a:r>
          </a:p>
          <a:p>
            <a:pPr marL="687712" indent="-687712" eaLnBrk="0" hangingPunct="0">
              <a:defRPr/>
            </a:pPr>
            <a:endParaRPr lang="en-ZA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Creating a learning environment for skills enhancement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Build a competent multi-skilled and versatile team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Integrating performance management focused on the achievement of organisational </a:t>
            </a:r>
            <a:r>
              <a:rPr lang="en-ZA" sz="250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5FF06C-0387-474E-A1FB-C8B1902BD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905" y="1573256"/>
            <a:ext cx="5120858" cy="44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7712" indent="-687712" eaLnBrk="0" hangingPunct="0">
              <a:lnSpc>
                <a:spcPct val="150000"/>
              </a:lnSpc>
              <a:defRPr/>
            </a:pPr>
            <a:r>
              <a:rPr lang="en-ZA" sz="2400" b="1">
                <a:latin typeface="Arial" panose="020B0604020202020204" pitchFamily="34" charset="0"/>
                <a:cs typeface="Arial" panose="020B0604020202020204" pitchFamily="34" charset="0"/>
              </a:rPr>
              <a:t>Toolkit 4: Leadership</a:t>
            </a:r>
          </a:p>
          <a:p>
            <a:pPr marL="687712" indent="-687712" eaLnBrk="0" hangingPunct="0">
              <a:lnSpc>
                <a:spcPct val="150000"/>
              </a:lnSpc>
              <a:defRPr/>
            </a:pPr>
            <a:endParaRPr lang="en-ZA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Strengthening leadership skills that go beyond management skills.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Coaching team members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Motivating the team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Empowering the team</a:t>
            </a:r>
          </a:p>
          <a:p>
            <a:pPr marL="365125" indent="-365125" eaLnBrk="0" hangingPunc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Managing change.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4FC609-7184-4040-8939-D54CBB612FCD}"/>
              </a:ext>
            </a:extLst>
          </p:cNvPr>
          <p:cNvSpPr txBox="1">
            <a:spLocks/>
          </p:cNvSpPr>
          <p:nvPr/>
        </p:nvSpPr>
        <p:spPr>
          <a:xfrm>
            <a:off x="-1" y="68781"/>
            <a:ext cx="10799763" cy="146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defTabSz="457200">
              <a:lnSpc>
                <a:spcPct val="100000"/>
              </a:lnSpc>
              <a:defRPr/>
            </a:pPr>
            <a:r>
              <a:rPr lang="en-ZA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 TRANSFORMATION TOOLKIT: </a:t>
            </a:r>
            <a:r>
              <a:rPr lang="en-GB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 TOOLKITS</a:t>
            </a:r>
          </a:p>
        </p:txBody>
      </p:sp>
    </p:spTree>
    <p:extLst>
      <p:ext uri="{BB962C8B-B14F-4D97-AF65-F5344CB8AC3E}">
        <p14:creationId xmlns:p14="http://schemas.microsoft.com/office/powerpoint/2010/main" val="8258497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3EA-6BE8-4C8A-8D80-20135D7C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6953"/>
            <a:ext cx="9318907" cy="1461803"/>
          </a:xfrm>
        </p:spPr>
        <p:txBody>
          <a:bodyPr>
            <a:norm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ZA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OUTCOMES</a:t>
            </a:r>
          </a:p>
        </p:txBody>
      </p:sp>
      <p:pic>
        <p:nvPicPr>
          <p:cNvPr id="4" name="Picture 3" descr="C:\Users\netilim.NPIEXCHANGE\Documents\Work Productivitysa\WPC 2012 - 2013\Clusters\Tzaneen Cluster\Participating companies\Merensky (Northern Timbers)\MBUs\119___09\IMG_3266.JPG">
            <a:extLst>
              <a:ext uri="{FF2B5EF4-FFF2-40B4-BE49-F238E27FC236}">
                <a16:creationId xmlns:a16="http://schemas.microsoft.com/office/drawing/2014/main" id="{1855B8D9-C0D4-4E25-85BB-C27A97A2E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9"/>
          <a:stretch/>
        </p:blipFill>
        <p:spPr>
          <a:xfrm>
            <a:off x="5708327" y="1549315"/>
            <a:ext cx="5142708" cy="2712710"/>
          </a:xfrm>
          <a:prstGeom prst="rect">
            <a:avLst/>
          </a:prstGeom>
          <a:noFill/>
        </p:spPr>
      </p:pic>
      <p:pic>
        <p:nvPicPr>
          <p:cNvPr id="5" name="Picture 2" descr="C:\Users\netilim.NPIEXCHANGE\Documents\Work Productivitysa\WPC 2012 - 2013\Clusters\Tzaneen Cluster\Participating companies\Stevens Lumber\pics\117___07\IMG_2944.JPG">
            <a:extLst>
              <a:ext uri="{FF2B5EF4-FFF2-40B4-BE49-F238E27FC236}">
                <a16:creationId xmlns:a16="http://schemas.microsoft.com/office/drawing/2014/main" id="{AD032D56-46EA-4B0A-8BF5-57D8F678E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0" r="20353" b="6319"/>
          <a:stretch/>
        </p:blipFill>
        <p:spPr>
          <a:xfrm>
            <a:off x="5708327" y="4262025"/>
            <a:ext cx="5142708" cy="291953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CAE0D0-1C53-49F5-A907-7B2AE89BCA85}"/>
              </a:ext>
            </a:extLst>
          </p:cNvPr>
          <p:cNvSpPr/>
          <p:nvPr/>
        </p:nvSpPr>
        <p:spPr>
          <a:xfrm>
            <a:off x="133004" y="1464944"/>
            <a:ext cx="5365427" cy="7225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Goals Developed and Communicated to all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Self-managed teams developed (MBUs)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People take responsibility of their own accord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Innovation part of organisations culture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Improved relationships from all stake holders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Sense of belonging to the organisation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>
                <a:latin typeface="Arial" panose="020B0604020202020204" pitchFamily="34" charset="0"/>
                <a:cs typeface="Arial" panose="020B0604020202020204" pitchFamily="34" charset="0"/>
              </a:rPr>
              <a:t>Problem solving culture.</a:t>
            </a:r>
          </a:p>
        </p:txBody>
      </p:sp>
    </p:spTree>
    <p:extLst>
      <p:ext uri="{BB962C8B-B14F-4D97-AF65-F5344CB8AC3E}">
        <p14:creationId xmlns:p14="http://schemas.microsoft.com/office/powerpoint/2010/main" val="3037491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" y="1584"/>
            <a:ext cx="10790467" cy="7212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88" y="84130"/>
            <a:ext cx="10644096" cy="1270583"/>
          </a:xfrm>
          <a:prstGeom prst="rect">
            <a:avLst/>
          </a:prstGeom>
        </p:spPr>
        <p:txBody>
          <a:bodyPr vert="horz" wrap="square" lIns="0" tIns="268111" rIns="0" bIns="0" rtlCol="0">
            <a:spAutoFit/>
          </a:bodyPr>
          <a:lstStyle/>
          <a:p>
            <a:pPr marL="150435" marR="5078">
              <a:lnSpc>
                <a:spcPts val="3888"/>
              </a:lnSpc>
              <a:spcBef>
                <a:spcPts val="585"/>
              </a:spcBef>
            </a:pPr>
            <a:r>
              <a:rPr lang="en-ZA"/>
              <a:t>2. </a:t>
            </a:r>
            <a:r>
              <a:t>Business</a:t>
            </a:r>
            <a:r>
              <a:rPr spc="-70"/>
              <a:t> </a:t>
            </a:r>
            <a:r>
              <a:rPr spc="-30"/>
              <a:t>Turnaround</a:t>
            </a:r>
            <a:r>
              <a:rPr spc="-85"/>
              <a:t> </a:t>
            </a:r>
            <a:r>
              <a:t>&amp;</a:t>
            </a:r>
            <a:r>
              <a:rPr spc="-75"/>
              <a:t> </a:t>
            </a:r>
            <a:r>
              <a:t>Recovery</a:t>
            </a:r>
            <a:r>
              <a:rPr spc="-90"/>
              <a:t> </a:t>
            </a:r>
            <a:r>
              <a:rPr spc="-10"/>
              <a:t>(BT&amp;R) Programme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25987" y="7258303"/>
            <a:ext cx="196133" cy="215225"/>
          </a:xfrm>
          <a:prstGeom prst="rect">
            <a:avLst/>
          </a:prstGeom>
        </p:spPr>
        <p:txBody>
          <a:bodyPr vert="horz" wrap="square" lIns="0" tIns="15234" rIns="0" bIns="0" rtlCol="0">
            <a:spAutoFit/>
          </a:bodyPr>
          <a:lstStyle/>
          <a:p>
            <a:pPr marL="12695" defTabSz="914034">
              <a:spcBef>
                <a:spcPts val="120"/>
              </a:spcBef>
            </a:pPr>
            <a:r>
              <a:rPr sz="1299" kern="0" spc="-2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9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12276" y="2118232"/>
            <a:ext cx="3841407" cy="4340942"/>
            <a:chOff x="3409060" y="2119122"/>
            <a:chExt cx="3843020" cy="4342765"/>
          </a:xfrm>
        </p:grpSpPr>
        <p:sp>
          <p:nvSpPr>
            <p:cNvPr id="6" name="object 6"/>
            <p:cNvSpPr/>
            <p:nvPr/>
          </p:nvSpPr>
          <p:spPr>
            <a:xfrm>
              <a:off x="3431158" y="2125472"/>
              <a:ext cx="3814445" cy="4311650"/>
            </a:xfrm>
            <a:custGeom>
              <a:avLst/>
              <a:gdLst/>
              <a:ahLst/>
              <a:cxnLst/>
              <a:rect l="l" t="t" r="r" b="b"/>
              <a:pathLst>
                <a:path w="3814445" h="4311650">
                  <a:moveTo>
                    <a:pt x="3814317" y="0"/>
                  </a:moveTo>
                  <a:lnTo>
                    <a:pt x="0" y="0"/>
                  </a:lnTo>
                  <a:lnTo>
                    <a:pt x="0" y="4311269"/>
                  </a:lnTo>
                  <a:lnTo>
                    <a:pt x="3814317" y="4311269"/>
                  </a:lnTo>
                  <a:lnTo>
                    <a:pt x="381431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pPr defTabSz="914034"/>
              <a:endParaRPr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431158" y="2125472"/>
              <a:ext cx="3814445" cy="4311650"/>
            </a:xfrm>
            <a:custGeom>
              <a:avLst/>
              <a:gdLst/>
              <a:ahLst/>
              <a:cxnLst/>
              <a:rect l="l" t="t" r="r" b="b"/>
              <a:pathLst>
                <a:path w="3814445" h="4311650">
                  <a:moveTo>
                    <a:pt x="0" y="4311269"/>
                  </a:moveTo>
                  <a:lnTo>
                    <a:pt x="3814317" y="4311269"/>
                  </a:lnTo>
                  <a:lnTo>
                    <a:pt x="3814317" y="0"/>
                  </a:lnTo>
                  <a:lnTo>
                    <a:pt x="0" y="0"/>
                  </a:lnTo>
                  <a:lnTo>
                    <a:pt x="0" y="431126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914034"/>
              <a:endParaRPr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09060" y="2351963"/>
              <a:ext cx="3796665" cy="4109720"/>
            </a:xfrm>
            <a:custGeom>
              <a:avLst/>
              <a:gdLst/>
              <a:ahLst/>
              <a:cxnLst/>
              <a:rect l="l" t="t" r="r" b="b"/>
              <a:pathLst>
                <a:path w="3796665" h="4109720">
                  <a:moveTo>
                    <a:pt x="3796665" y="0"/>
                  </a:moveTo>
                  <a:lnTo>
                    <a:pt x="0" y="0"/>
                  </a:lnTo>
                  <a:lnTo>
                    <a:pt x="0" y="4109338"/>
                  </a:lnTo>
                  <a:lnTo>
                    <a:pt x="3796665" y="4109338"/>
                  </a:lnTo>
                  <a:lnTo>
                    <a:pt x="3796665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pPr defTabSz="914034"/>
              <a:endParaRPr sz="1799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04060" y="2333178"/>
            <a:ext cx="3624963" cy="222029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R="5078" algn="just" defTabSz="914034">
              <a:lnSpc>
                <a:spcPct val="150000"/>
              </a:lnSpc>
              <a:spcBef>
                <a:spcPts val="100"/>
              </a:spcBef>
            </a:pP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599" b="1" kern="0" spc="48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Declaration</a:t>
            </a:r>
            <a:r>
              <a:rPr sz="1599" b="1" kern="0" spc="49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599" b="1" kern="0" spc="49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599" b="1" kern="0" spc="25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Presidential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Jobs</a:t>
            </a: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Summit</a:t>
            </a:r>
            <a:r>
              <a:rPr sz="1599" b="1" kern="0" spc="-1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(October</a:t>
            </a:r>
            <a:r>
              <a:rPr sz="1599" b="1" kern="0" spc="-1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1998)</a:t>
            </a:r>
            <a:r>
              <a:rPr sz="1599" b="1" kern="0" spc="-2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outlined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1599" b="1" kern="0" spc="30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Turnaround</a:t>
            </a:r>
            <a:r>
              <a:rPr sz="1599" b="1" kern="0" spc="31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Solutions</a:t>
            </a:r>
            <a:r>
              <a:rPr sz="1599" b="1" kern="0" spc="32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Programme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(now</a:t>
            </a:r>
            <a:r>
              <a:rPr sz="1599" b="1" kern="0" spc="25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called</a:t>
            </a:r>
            <a:r>
              <a:rPr sz="1599" b="1" kern="0" spc="235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Business</a:t>
            </a:r>
            <a:r>
              <a:rPr sz="1599" b="1" kern="0" spc="235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Turnaround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sz="1599" b="1" kern="0" spc="32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Recovery)</a:t>
            </a:r>
            <a:r>
              <a:rPr sz="1599" b="1" kern="0" spc="36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that</a:t>
            </a:r>
            <a:r>
              <a:rPr sz="1599" b="1" kern="0" spc="33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aims</a:t>
            </a:r>
            <a:r>
              <a:rPr sz="1599" b="1" kern="0" spc="33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1599" b="1" kern="0" spc="33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prevent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job</a:t>
            </a:r>
            <a:r>
              <a:rPr sz="1599" b="1" kern="0" spc="330">
                <a:solidFill>
                  <a:sysClr val="windowText" lastClr="000000"/>
                </a:solidFill>
                <a:latin typeface="Arial"/>
                <a:cs typeface="Arial"/>
              </a:rPr>
              <a:t> 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losses</a:t>
            </a:r>
            <a:r>
              <a:rPr sz="1599" b="1" kern="0" spc="330">
                <a:solidFill>
                  <a:sysClr val="windowText" lastClr="000000"/>
                </a:solidFill>
                <a:latin typeface="Arial"/>
                <a:cs typeface="Arial"/>
              </a:rPr>
              <a:t> 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or</a:t>
            </a:r>
            <a:r>
              <a:rPr sz="1599" b="1" kern="0" spc="325">
                <a:solidFill>
                  <a:sysClr val="windowText" lastClr="000000"/>
                </a:solidFill>
                <a:latin typeface="Arial"/>
                <a:cs typeface="Arial"/>
              </a:rPr>
              <a:t> 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1599" b="1" kern="0" spc="330">
                <a:solidFill>
                  <a:sysClr val="windowText" lastClr="000000"/>
                </a:solidFill>
                <a:latin typeface="Arial"/>
                <a:cs typeface="Arial"/>
              </a:rPr>
              <a:t> 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decline</a:t>
            </a:r>
            <a:r>
              <a:rPr sz="1599" b="1" kern="0" spc="320">
                <a:solidFill>
                  <a:sysClr val="windowText" lastClr="000000"/>
                </a:solidFill>
                <a:latin typeface="Arial"/>
                <a:cs typeface="Arial"/>
              </a:rPr>
              <a:t>   </a:t>
            </a:r>
            <a:r>
              <a:rPr sz="1599" b="1" kern="0" spc="-35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4059" y="4527832"/>
            <a:ext cx="3624328" cy="107420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R="5078" algn="just" defTabSz="914034">
              <a:lnSpc>
                <a:spcPct val="150000"/>
              </a:lnSpc>
              <a:spcBef>
                <a:spcPts val="100"/>
              </a:spcBef>
            </a:pP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employment.</a:t>
            </a:r>
            <a:r>
              <a:rPr sz="1599" b="1" kern="0" spc="19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Supported</a:t>
            </a:r>
            <a:r>
              <a:rPr sz="1599" b="1" kern="0" spc="19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1599" b="1" kern="0" spc="18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recent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2018</a:t>
            </a:r>
            <a:r>
              <a:rPr sz="1599" b="1" kern="0" spc="7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Job</a:t>
            </a:r>
            <a:r>
              <a:rPr sz="1599" b="1" kern="0" spc="8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Summit</a:t>
            </a:r>
            <a:r>
              <a:rPr sz="1599" b="1" kern="0" spc="8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sz="1599" b="1" kern="0" spc="8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1599" b="1" kern="0" spc="8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aligned</a:t>
            </a:r>
            <a:r>
              <a:rPr sz="1599" b="1" kern="0" spc="8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to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599" b="1" kern="0" spc="285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economic</a:t>
            </a:r>
            <a:r>
              <a:rPr sz="1599" b="1" kern="0" spc="295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reconstructing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7414" y="5259533"/>
            <a:ext cx="1440845" cy="756602"/>
          </a:xfrm>
          <a:prstGeom prst="rect">
            <a:avLst/>
          </a:prstGeom>
        </p:spPr>
        <p:txBody>
          <a:bodyPr vert="horz" wrap="square" lIns="0" tIns="133929" rIns="0" bIns="0" rtlCol="0">
            <a:spAutoFit/>
          </a:bodyPr>
          <a:lstStyle/>
          <a:p>
            <a:pPr marR="5713" algn="r" defTabSz="914034">
              <a:spcBef>
                <a:spcPts val="1055"/>
              </a:spcBef>
            </a:pP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78" algn="r" defTabSz="914034">
              <a:spcBef>
                <a:spcPts val="960"/>
              </a:spcBef>
              <a:tabLst>
                <a:tab pos="528743" algn="l"/>
                <a:tab pos="1201574" algn="l"/>
              </a:tabLst>
            </a:pP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UIA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s5(d)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as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4059" y="5623918"/>
            <a:ext cx="2009566" cy="757872"/>
          </a:xfrm>
          <a:prstGeom prst="rect">
            <a:avLst/>
          </a:prstGeom>
        </p:spPr>
        <p:txBody>
          <a:bodyPr vert="horz" wrap="square" lIns="0" tIns="135198" rIns="0" bIns="0" rtlCol="0">
            <a:spAutoFit/>
          </a:bodyPr>
          <a:lstStyle/>
          <a:p>
            <a:pPr defTabSz="914034">
              <a:spcBef>
                <a:spcPts val="1065"/>
              </a:spcBef>
              <a:tabLst>
                <a:tab pos="1031462" algn="l"/>
                <a:tab pos="1636375" algn="l"/>
              </a:tabLst>
            </a:pP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recovery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599" b="1" kern="0" spc="-20">
                <a:solidFill>
                  <a:sysClr val="windowText" lastClr="000000"/>
                </a:solidFill>
                <a:latin typeface="Arial"/>
                <a:cs typeface="Arial"/>
              </a:rPr>
              <a:t>plan</a:t>
            </a:r>
            <a:r>
              <a:rPr sz="1599" b="1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599" b="1" kern="0" spc="-25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914034">
              <a:spcBef>
                <a:spcPts val="960"/>
              </a:spcBef>
            </a:pPr>
            <a:r>
              <a:rPr sz="1599" b="1" kern="0" spc="-10">
                <a:solidFill>
                  <a:sysClr val="windowText" lastClr="000000"/>
                </a:solidFill>
                <a:latin typeface="Arial"/>
                <a:cs typeface="Arial"/>
              </a:rPr>
              <a:t>amended</a:t>
            </a:r>
            <a:endParaRPr sz="159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498" y="1606636"/>
            <a:ext cx="1405300" cy="299594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defTabSz="914034">
              <a:spcBef>
                <a:spcPts val="100"/>
              </a:spcBef>
            </a:pPr>
            <a:r>
              <a:rPr sz="1799" b="1" kern="0">
                <a:solidFill>
                  <a:srgbClr val="FFC000"/>
                </a:solidFill>
                <a:latin typeface="Arial"/>
                <a:cs typeface="Arial"/>
              </a:rPr>
              <a:t>BT&amp;R</a:t>
            </a:r>
            <a:r>
              <a:rPr sz="1799" b="1" kern="0" spc="-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99" b="1" kern="0" spc="-10">
                <a:solidFill>
                  <a:srgbClr val="FFC000"/>
                </a:solidFill>
                <a:latin typeface="Arial"/>
                <a:cs typeface="Arial"/>
              </a:rPr>
              <a:t>Vision</a:t>
            </a:r>
            <a:endParaRPr sz="179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498" y="2000324"/>
            <a:ext cx="2530047" cy="107420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8" defTabSz="914034">
              <a:lnSpc>
                <a:spcPct val="150100"/>
              </a:lnSpc>
              <a:spcBef>
                <a:spcPts val="100"/>
              </a:spcBef>
            </a:pPr>
            <a:r>
              <a:rPr sz="1599" kern="0" spc="-8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1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save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jobs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create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conditions</a:t>
            </a:r>
            <a:r>
              <a:rPr sz="1599" kern="0" spc="-6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conducive</a:t>
            </a:r>
            <a:r>
              <a:rPr sz="1599" kern="0" spc="-5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for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job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retention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job</a:t>
            </a:r>
            <a:r>
              <a:rPr sz="1599" kern="0" spc="-4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creation.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4604" y="4262001"/>
            <a:ext cx="3098134" cy="2643665"/>
          </a:xfrm>
          <a:prstGeom prst="rect">
            <a:avLst/>
          </a:prstGeom>
        </p:spPr>
        <p:txBody>
          <a:bodyPr vert="horz" wrap="square" lIns="0" tIns="156779" rIns="0" bIns="0" rtlCol="0">
            <a:spAutoFit/>
          </a:bodyPr>
          <a:lstStyle/>
          <a:p>
            <a:pPr marL="12695" defTabSz="914034">
              <a:spcBef>
                <a:spcPts val="1235"/>
              </a:spcBef>
            </a:pPr>
            <a:r>
              <a:rPr sz="1799" b="1" kern="0" spc="-10">
                <a:solidFill>
                  <a:srgbClr val="FFC000"/>
                </a:solidFill>
                <a:latin typeface="Arial"/>
                <a:cs typeface="Arial"/>
              </a:rPr>
              <a:t>Inspire</a:t>
            </a:r>
            <a:endParaRPr sz="179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695" marR="5078" defTabSz="914034">
              <a:lnSpc>
                <a:spcPct val="150000"/>
              </a:lnSpc>
              <a:spcBef>
                <a:spcPts val="45"/>
              </a:spcBef>
            </a:pP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Seeks</a:t>
            </a:r>
            <a:r>
              <a:rPr sz="1599" kern="0" spc="-4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inspire</a:t>
            </a:r>
            <a:r>
              <a:rPr sz="1599" kern="0" spc="-4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enterprises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be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more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vigilant</a:t>
            </a:r>
            <a:r>
              <a:rPr sz="1599" kern="0" spc="-6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about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issues</a:t>
            </a:r>
            <a:r>
              <a:rPr sz="1599" kern="0" spc="-6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relating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job</a:t>
            </a:r>
            <a:r>
              <a:rPr sz="1599" kern="0" spc="-4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retention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mitigate</a:t>
            </a:r>
            <a:r>
              <a:rPr sz="1599" kern="0" spc="-3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on-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time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performance/productivity</a:t>
            </a:r>
            <a:r>
              <a:rPr sz="1599" kern="0" spc="9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decline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that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increases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the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likelihood</a:t>
            </a:r>
            <a:r>
              <a:rPr sz="1599" kern="0" spc="-6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of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job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losses</a:t>
            </a:r>
            <a:r>
              <a:rPr sz="13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.</a:t>
            </a:r>
            <a:endParaRPr sz="13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370" y="3671044"/>
            <a:ext cx="1346270" cy="109734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defTabSz="914034">
              <a:spcBef>
                <a:spcPts val="100"/>
              </a:spcBef>
            </a:pPr>
            <a:r>
              <a:rPr sz="1799" b="1" kern="0" spc="-10">
                <a:solidFill>
                  <a:srgbClr val="FFC000"/>
                </a:solidFill>
                <a:latin typeface="Arial"/>
                <a:cs typeface="Arial"/>
              </a:rPr>
              <a:t>Intent</a:t>
            </a:r>
            <a:endParaRPr sz="179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695" marR="5078" defTabSz="914034">
              <a:lnSpc>
                <a:spcPct val="150000"/>
              </a:lnSpc>
              <a:spcBef>
                <a:spcPts val="940"/>
              </a:spcBef>
              <a:tabLst>
                <a:tab pos="665849" algn="l"/>
              </a:tabLst>
            </a:pP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	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provide assistance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5478" y="4553069"/>
            <a:ext cx="198037" cy="258168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5" defTabSz="914034">
              <a:spcBef>
                <a:spcPts val="95"/>
              </a:spcBef>
            </a:pP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1981" y="4011782"/>
            <a:ext cx="1174892" cy="756602"/>
          </a:xfrm>
          <a:prstGeom prst="rect">
            <a:avLst/>
          </a:prstGeom>
        </p:spPr>
        <p:txBody>
          <a:bodyPr vert="horz" wrap="square" lIns="0" tIns="134563" rIns="0" bIns="0" rtlCol="0">
            <a:spAutoFit/>
          </a:bodyPr>
          <a:lstStyle/>
          <a:p>
            <a:pPr marR="5078" algn="r" defTabSz="914034">
              <a:spcBef>
                <a:spcPts val="1060"/>
              </a:spcBef>
            </a:pP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non-financial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R="5713" algn="r" defTabSz="914034">
              <a:spcBef>
                <a:spcPts val="960"/>
              </a:spcBef>
            </a:pP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different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370" y="4796579"/>
            <a:ext cx="2937546" cy="185405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8" algn="just" defTabSz="914034">
              <a:lnSpc>
                <a:spcPct val="150000"/>
              </a:lnSpc>
              <a:spcBef>
                <a:spcPts val="100"/>
              </a:spcBef>
              <a:tabLst>
                <a:tab pos="1852823" algn="l"/>
              </a:tabLst>
            </a:pP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organisations</a:t>
            </a:r>
            <a:r>
              <a:rPr sz="1599" kern="0" spc="5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</a:t>
            </a:r>
            <a:r>
              <a:rPr sz="1599" kern="0" spc="5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companies</a:t>
            </a:r>
            <a:r>
              <a:rPr sz="1599" kern="0" spc="5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to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increase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	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productivity,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profitability,</a:t>
            </a:r>
            <a:r>
              <a:rPr sz="1599" kern="0" spc="6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</a:t>
            </a:r>
            <a:r>
              <a:rPr sz="1599" kern="0" spc="7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service,</a:t>
            </a:r>
            <a:r>
              <a:rPr sz="1599" kern="0" spc="6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as</a:t>
            </a:r>
            <a:r>
              <a:rPr sz="1599" kern="0" spc="6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20">
                <a:solidFill>
                  <a:sysClr val="windowText" lastClr="000000"/>
                </a:solidFill>
                <a:latin typeface="Arial MT"/>
                <a:cs typeface="Arial MT"/>
              </a:rPr>
              <a:t>well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as</a:t>
            </a:r>
            <a:r>
              <a:rPr sz="1599" kern="0" spc="4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4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save</a:t>
            </a:r>
            <a:r>
              <a:rPr sz="1599" kern="0" spc="4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</a:t>
            </a:r>
            <a:r>
              <a:rPr sz="1599" kern="0" spc="42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retain</a:t>
            </a:r>
            <a:r>
              <a:rPr sz="1599" kern="0" spc="4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existing jobs.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2753" y="1392243"/>
            <a:ext cx="2918504" cy="814998"/>
          </a:xfrm>
          <a:prstGeom prst="rect">
            <a:avLst/>
          </a:prstGeom>
        </p:spPr>
        <p:txBody>
          <a:bodyPr vert="horz" wrap="square" lIns="0" tIns="156779" rIns="0" bIns="0" rtlCol="0">
            <a:spAutoFit/>
          </a:bodyPr>
          <a:lstStyle/>
          <a:p>
            <a:pPr marL="12695" defTabSz="914034">
              <a:spcBef>
                <a:spcPts val="1235"/>
              </a:spcBef>
            </a:pPr>
            <a:r>
              <a:rPr sz="1799" b="1" kern="0" spc="-10">
                <a:solidFill>
                  <a:srgbClr val="FFC000"/>
                </a:solidFill>
                <a:latin typeface="Arial"/>
                <a:cs typeface="Arial"/>
              </a:rPr>
              <a:t>Assist</a:t>
            </a:r>
            <a:endParaRPr sz="179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695" defTabSz="914034">
              <a:spcBef>
                <a:spcPts val="1005"/>
              </a:spcBef>
            </a:pP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The</a:t>
            </a:r>
            <a:r>
              <a:rPr sz="1599" kern="0" spc="-3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programme</a:t>
            </a:r>
            <a:r>
              <a:rPr sz="1599" kern="0" spc="-1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seeks</a:t>
            </a:r>
            <a:r>
              <a:rPr sz="1599" kern="0" spc="-3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assist: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2753" y="2181858"/>
            <a:ext cx="2911522" cy="221966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265324" marR="202484" indent="-253264" defTabSz="914034">
              <a:lnSpc>
                <a:spcPct val="150100"/>
              </a:lnSpc>
              <a:spcBef>
                <a:spcPts val="95"/>
              </a:spcBef>
              <a:buFontTx/>
              <a:buChar char="•"/>
              <a:tabLst>
                <a:tab pos="265324" algn="l"/>
              </a:tabLst>
            </a:pP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The</a:t>
            </a:r>
            <a:r>
              <a:rPr sz="1599" kern="0" spc="-4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potential</a:t>
            </a:r>
            <a:r>
              <a:rPr sz="1599" kern="0" spc="-5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applicant</a:t>
            </a:r>
            <a:r>
              <a:rPr sz="1599" kern="0" spc="-5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in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financial</a:t>
            </a:r>
            <a:r>
              <a:rPr sz="1599" kern="0" spc="-7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and/or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operational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distress</a:t>
            </a:r>
            <a:r>
              <a:rPr sz="1599" kern="0" spc="-4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and/or</a:t>
            </a:r>
            <a:r>
              <a:rPr sz="1599" kern="0" spc="-4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decline.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265324" marR="5078" indent="-253264" defTabSz="914034">
              <a:lnSpc>
                <a:spcPct val="150000"/>
              </a:lnSpc>
              <a:buFontTx/>
              <a:buChar char="•"/>
              <a:tabLst>
                <a:tab pos="265324" algn="l"/>
              </a:tabLst>
            </a:pP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There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must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be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sz="1599" kern="0" spc="-2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reasonable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prospect</a:t>
            </a:r>
            <a:r>
              <a:rPr sz="1599" kern="0" spc="-4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to</a:t>
            </a:r>
            <a:r>
              <a:rPr sz="1599" kern="0" spc="-3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turn</a:t>
            </a:r>
            <a:r>
              <a:rPr sz="1599" kern="0" spc="-3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>
                <a:solidFill>
                  <a:sysClr val="windowText" lastClr="000000"/>
                </a:solidFill>
                <a:latin typeface="Arial MT"/>
                <a:cs typeface="Arial MT"/>
              </a:rPr>
              <a:t>the</a:t>
            </a:r>
            <a:r>
              <a:rPr sz="1599" kern="0" spc="-35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599" kern="0" spc="-10">
                <a:solidFill>
                  <a:sysClr val="windowText" lastClr="000000"/>
                </a:solidFill>
                <a:latin typeface="Arial MT"/>
                <a:cs typeface="Arial MT"/>
              </a:rPr>
              <a:t>company around</a:t>
            </a:r>
            <a:endParaRPr sz="1599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" y="1584"/>
            <a:ext cx="10790467" cy="72122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85865" y="1547967"/>
            <a:ext cx="5918889" cy="4321900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213275" marR="5078" indent="-201214" defTabSz="914034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15179" algn="l"/>
              </a:tabLst>
            </a:pP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99" kern="0" spc="-4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company</a:t>
            </a:r>
            <a:r>
              <a:rPr sz="2399" kern="0" spc="-5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must</a:t>
            </a:r>
            <a:r>
              <a:rPr sz="2399" kern="0" spc="-6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be</a:t>
            </a:r>
            <a:r>
              <a:rPr sz="2399" kern="0" spc="-5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399" kern="0" spc="-5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operation</a:t>
            </a:r>
            <a:r>
              <a:rPr sz="2399" kern="0" spc="-5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399" kern="0" spc="-5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at</a:t>
            </a:r>
            <a:r>
              <a:rPr sz="2399" kern="0" spc="-6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least 	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2</a:t>
            </a:r>
            <a:r>
              <a:rPr sz="2399" kern="0" spc="-2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years.</a:t>
            </a:r>
            <a:endParaRPr sz="239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3909" indent="-201214" defTabSz="914034">
              <a:spcBef>
                <a:spcPts val="2344"/>
              </a:spcBef>
              <a:buFont typeface="Arial MT"/>
              <a:buChar char="•"/>
              <a:tabLst>
                <a:tab pos="213909" algn="l"/>
              </a:tabLst>
            </a:pP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BT&amp;R</a:t>
            </a:r>
            <a:r>
              <a:rPr sz="2399" kern="0" spc="-9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Application</a:t>
            </a:r>
            <a:r>
              <a:rPr sz="2399" kern="0" spc="-10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forms.</a:t>
            </a:r>
            <a:endParaRPr sz="239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3275" marR="187250" indent="-201214" defTabSz="914034">
              <a:lnSpc>
                <a:spcPct val="150100"/>
              </a:lnSpc>
              <a:spcBef>
                <a:spcPts val="894"/>
              </a:spcBef>
              <a:buFont typeface="Arial MT"/>
              <a:buChar char="•"/>
              <a:tabLst>
                <a:tab pos="215179" algn="l"/>
              </a:tabLst>
            </a:pP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At</a:t>
            </a:r>
            <a:r>
              <a:rPr sz="2399" kern="0" spc="-8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least</a:t>
            </a:r>
            <a:r>
              <a:rPr sz="2399" kern="0" spc="-8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have</a:t>
            </a:r>
            <a:r>
              <a:rPr sz="2399" kern="0" spc="-6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2</a:t>
            </a:r>
            <a:r>
              <a:rPr sz="2399" kern="0" spc="-6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years</a:t>
            </a:r>
            <a:r>
              <a:rPr sz="2399" kern="0" spc="-9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399" kern="0" spc="-7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most</a:t>
            </a:r>
            <a:r>
              <a:rPr sz="2399" kern="0" spc="-8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recent</a:t>
            </a:r>
            <a:r>
              <a:rPr sz="2399" kern="0" spc="-7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financial 	statements.</a:t>
            </a:r>
            <a:endParaRPr sz="239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3909" indent="-201214" defTabSz="914034">
              <a:spcBef>
                <a:spcPts val="2339"/>
              </a:spcBef>
              <a:buFont typeface="Arial MT"/>
              <a:buChar char="•"/>
              <a:tabLst>
                <a:tab pos="213909" algn="l"/>
              </a:tabLst>
            </a:pP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SARS</a:t>
            </a:r>
            <a:r>
              <a:rPr sz="2399" kern="0" spc="-7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Pin</a:t>
            </a:r>
            <a:r>
              <a:rPr sz="2399" kern="0" spc="-5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2399" kern="0" spc="-5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confirm</a:t>
            </a:r>
            <a:r>
              <a:rPr sz="2399" kern="0" spc="-4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compliance</a:t>
            </a:r>
            <a:r>
              <a:rPr sz="2399" kern="0" spc="-6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399" kern="0" spc="-4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validity.</a:t>
            </a:r>
            <a:endParaRPr sz="239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3909" indent="-201214" defTabSz="914034">
              <a:spcBef>
                <a:spcPts val="2344"/>
              </a:spcBef>
              <a:buFont typeface="Arial MT"/>
              <a:buChar char="•"/>
              <a:tabLst>
                <a:tab pos="213909" algn="l"/>
              </a:tabLst>
            </a:pP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UIF</a:t>
            </a:r>
            <a:r>
              <a:rPr sz="2399" kern="0" spc="-4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stamped</a:t>
            </a:r>
            <a:r>
              <a:rPr sz="2399" kern="0" spc="-5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UI19</a:t>
            </a:r>
            <a:r>
              <a:rPr sz="2399" kern="0" spc="-4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Forms/EMP201</a:t>
            </a:r>
            <a:r>
              <a:rPr sz="2399" kern="0" spc="-5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>
                <a:solidFill>
                  <a:sysClr val="windowText" lastClr="000000"/>
                </a:solidFill>
                <a:latin typeface="Calibri"/>
                <a:cs typeface="Calibri"/>
              </a:rPr>
              <a:t>full</a:t>
            </a:r>
            <a:r>
              <a:rPr sz="2399" kern="0" spc="-25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99" kern="0" spc="-10">
                <a:solidFill>
                  <a:sysClr val="windowText" lastClr="000000"/>
                </a:solidFill>
                <a:latin typeface="Calibri"/>
                <a:cs typeface="Calibri"/>
              </a:rPr>
              <a:t>report.</a:t>
            </a:r>
            <a:endParaRPr sz="239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" y="-5"/>
            <a:ext cx="4104439" cy="75558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16736" y="6430509"/>
            <a:ext cx="162492" cy="176255"/>
          </a:xfrm>
          <a:prstGeom prst="rect">
            <a:avLst/>
          </a:prstGeom>
        </p:spPr>
        <p:txBody>
          <a:bodyPr vert="horz" wrap="square" lIns="0" tIns="14598" rIns="0" bIns="0" rtlCol="0">
            <a:spAutoFit/>
          </a:bodyPr>
          <a:lstStyle/>
          <a:p>
            <a:pPr marL="12695" defTabSz="914034">
              <a:spcBef>
                <a:spcPts val="114"/>
              </a:spcBef>
            </a:pPr>
            <a:r>
              <a:rPr sz="1050" kern="0" spc="-25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0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388" y="84129"/>
            <a:ext cx="10644096" cy="836237"/>
          </a:xfrm>
          <a:prstGeom prst="rect">
            <a:avLst/>
          </a:prstGeom>
        </p:spPr>
        <p:txBody>
          <a:bodyPr vert="horz" wrap="square" lIns="0" tIns="279866" rIns="0" bIns="0" rtlCol="0">
            <a:spAutoFit/>
          </a:bodyPr>
          <a:lstStyle/>
          <a:p>
            <a:pPr marL="4318812">
              <a:spcBef>
                <a:spcPts val="100"/>
              </a:spcBef>
            </a:pPr>
            <a:r>
              <a:t>Qualifying</a:t>
            </a:r>
            <a:r>
              <a:rPr spc="-30"/>
              <a:t> </a:t>
            </a:r>
            <a:r>
              <a:rPr spc="-10"/>
              <a:t>Criteria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41EE831A-40DF-4CF8-A7E3-78BCAFF9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6" y="-24901"/>
            <a:ext cx="9314796" cy="146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ZA" altLang="en-US" sz="34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 &amp; R PROCESS FLOW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108A18A-5F54-443B-B97E-E0CF564A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80474" y="7207941"/>
            <a:ext cx="2429947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C0E635-43DA-4932-9205-D22550458279}"/>
              </a:ext>
            </a:extLst>
          </p:cNvPr>
          <p:cNvGrpSpPr/>
          <p:nvPr/>
        </p:nvGrpSpPr>
        <p:grpSpPr>
          <a:xfrm>
            <a:off x="108256" y="1555668"/>
            <a:ext cx="10329268" cy="5250458"/>
            <a:chOff x="108256" y="1555668"/>
            <a:chExt cx="10329268" cy="5250458"/>
          </a:xfrm>
        </p:grpSpPr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925094B8-56EB-4572-8966-A36C87861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2729" y="1555668"/>
              <a:ext cx="9314795" cy="5250458"/>
              <a:chOff x="-49868" y="465989"/>
              <a:chExt cx="8437639" cy="6260838"/>
            </a:xfrm>
          </p:grpSpPr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DF41392B-AA61-4E7F-A9EB-F42AC7744EC9}"/>
                  </a:ext>
                </a:extLst>
              </p:cNvPr>
              <p:cNvSpPr/>
              <p:nvPr/>
            </p:nvSpPr>
            <p:spPr>
              <a:xfrm>
                <a:off x="384040" y="465989"/>
                <a:ext cx="960606" cy="471489"/>
              </a:xfrm>
              <a:prstGeom prst="flowChartConnector">
                <a:avLst/>
              </a:prstGeom>
              <a:solidFill>
                <a:srgbClr val="008A3E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9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Identify the Company</a:t>
                </a:r>
              </a:p>
            </p:txBody>
          </p:sp>
          <p:sp>
            <p:nvSpPr>
              <p:cNvPr id="65" name="Rounded Rectangle 5">
                <a:extLst>
                  <a:ext uri="{FF2B5EF4-FFF2-40B4-BE49-F238E27FC236}">
                    <a16:creationId xmlns:a16="http://schemas.microsoft.com/office/drawing/2014/main" id="{A607D562-D500-448B-97DD-926AE25B8962}"/>
                  </a:ext>
                </a:extLst>
              </p:cNvPr>
              <p:cNvSpPr/>
              <p:nvPr/>
            </p:nvSpPr>
            <p:spPr>
              <a:xfrm>
                <a:off x="415256" y="1495844"/>
                <a:ext cx="1161118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Nurturing Process</a:t>
                </a:r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3067F8C6-8E5C-431F-AB0F-BE935A7B9C30}"/>
                  </a:ext>
                </a:extLst>
              </p:cNvPr>
              <p:cNvSpPr/>
              <p:nvPr/>
            </p:nvSpPr>
            <p:spPr>
              <a:xfrm>
                <a:off x="3598878" y="1189452"/>
                <a:ext cx="1253561" cy="1222391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Turnaround</a:t>
                </a:r>
              </a:p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Confirmed?</a:t>
                </a:r>
              </a:p>
            </p:txBody>
          </p:sp>
          <p:sp>
            <p:nvSpPr>
              <p:cNvPr id="67" name="Rounded Rectangle 7">
                <a:extLst>
                  <a:ext uri="{FF2B5EF4-FFF2-40B4-BE49-F238E27FC236}">
                    <a16:creationId xmlns:a16="http://schemas.microsoft.com/office/drawing/2014/main" id="{9AEA6BD7-86D3-43E4-892F-A38B422977C2}"/>
                  </a:ext>
                </a:extLst>
              </p:cNvPr>
              <p:cNvSpPr/>
              <p:nvPr/>
            </p:nvSpPr>
            <p:spPr>
              <a:xfrm>
                <a:off x="2017572" y="1495844"/>
                <a:ext cx="1140109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Financial Assessment</a:t>
                </a: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025D1CCD-D112-46E9-A8BA-4F0C7E57835F}"/>
                  </a:ext>
                </a:extLst>
              </p:cNvPr>
              <p:cNvSpPr/>
              <p:nvPr/>
            </p:nvSpPr>
            <p:spPr>
              <a:xfrm>
                <a:off x="3993853" y="2885324"/>
                <a:ext cx="463608" cy="422281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6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0000"/>
                    </a:highlight>
                    <a:uLnTx/>
                    <a:uFillTx/>
                    <a:latin typeface="Calibri" panose="020F0502020204030204"/>
                    <a:cs typeface="Calibri"/>
                  </a:rPr>
                  <a:t>No</a:t>
                </a:r>
              </a:p>
            </p:txBody>
          </p:sp>
          <p:sp>
            <p:nvSpPr>
              <p:cNvPr id="69" name="Rounded Rectangle 10">
                <a:extLst>
                  <a:ext uri="{FF2B5EF4-FFF2-40B4-BE49-F238E27FC236}">
                    <a16:creationId xmlns:a16="http://schemas.microsoft.com/office/drawing/2014/main" id="{E13407A8-DFB1-4761-8CC4-0C556D6652F8}"/>
                  </a:ext>
                </a:extLst>
              </p:cNvPr>
              <p:cNvSpPr/>
              <p:nvPr/>
            </p:nvSpPr>
            <p:spPr>
              <a:xfrm>
                <a:off x="7073984" y="1495844"/>
                <a:ext cx="1313787" cy="60960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Crisis Management</a:t>
                </a: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9A842C1E-B810-43B9-92EB-C078870CF7E1}"/>
                  </a:ext>
                </a:extLst>
              </p:cNvPr>
              <p:cNvSpPr/>
              <p:nvPr/>
            </p:nvSpPr>
            <p:spPr>
              <a:xfrm>
                <a:off x="5293635" y="1189453"/>
                <a:ext cx="1253561" cy="1222392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Crisis?</a:t>
                </a:r>
              </a:p>
            </p:txBody>
          </p:sp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D045C549-1A49-4903-ACCA-25C27EDF35C0}"/>
                  </a:ext>
                </a:extLst>
              </p:cNvPr>
              <p:cNvSpPr/>
              <p:nvPr/>
            </p:nvSpPr>
            <p:spPr>
              <a:xfrm>
                <a:off x="5279335" y="3913447"/>
                <a:ext cx="1313787" cy="877899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Future Forum Establishment and Capacitation</a:t>
                </a:r>
              </a:p>
            </p:txBody>
          </p:sp>
          <p:sp>
            <p:nvSpPr>
              <p:cNvPr id="72" name="Rounded Rectangle 13">
                <a:extLst>
                  <a:ext uri="{FF2B5EF4-FFF2-40B4-BE49-F238E27FC236}">
                    <a16:creationId xmlns:a16="http://schemas.microsoft.com/office/drawing/2014/main" id="{06D958B2-45FD-44D8-A380-E29E026EAC86}"/>
                  </a:ext>
                </a:extLst>
              </p:cNvPr>
              <p:cNvSpPr/>
              <p:nvPr/>
            </p:nvSpPr>
            <p:spPr>
              <a:xfrm>
                <a:off x="3423434" y="4054928"/>
                <a:ext cx="1313787" cy="608021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In-depth</a:t>
                </a:r>
              </a:p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Assessment</a:t>
                </a:r>
              </a:p>
            </p:txBody>
          </p:sp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B813D44-40DE-474B-9F05-6616DDEAD152}"/>
                  </a:ext>
                </a:extLst>
              </p:cNvPr>
              <p:cNvSpPr/>
              <p:nvPr/>
            </p:nvSpPr>
            <p:spPr>
              <a:xfrm>
                <a:off x="1672670" y="4054928"/>
                <a:ext cx="1313787" cy="608021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Champions Training</a:t>
                </a:r>
              </a:p>
            </p:txBody>
          </p:sp>
          <p:sp>
            <p:nvSpPr>
              <p:cNvPr id="74" name="Rounded Rectangle 16">
                <a:extLst>
                  <a:ext uri="{FF2B5EF4-FFF2-40B4-BE49-F238E27FC236}">
                    <a16:creationId xmlns:a16="http://schemas.microsoft.com/office/drawing/2014/main" id="{0854A5A4-C754-4F7E-92CD-978D36EFA7E0}"/>
                  </a:ext>
                </a:extLst>
              </p:cNvPr>
              <p:cNvSpPr/>
              <p:nvPr/>
            </p:nvSpPr>
            <p:spPr>
              <a:xfrm>
                <a:off x="-49868" y="4053629"/>
                <a:ext cx="1313787" cy="167165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Strategy Implementation/ Interventions </a:t>
                </a:r>
              </a:p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&amp; </a:t>
                </a:r>
              </a:p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Project Monitoring</a:t>
                </a:r>
              </a:p>
            </p:txBody>
          </p:sp>
          <p:sp>
            <p:nvSpPr>
              <p:cNvPr id="75" name="Rounded Rectangle 17">
                <a:extLst>
                  <a:ext uri="{FF2B5EF4-FFF2-40B4-BE49-F238E27FC236}">
                    <a16:creationId xmlns:a16="http://schemas.microsoft.com/office/drawing/2014/main" id="{61DDFF26-7C57-4514-9A1B-BE0610661751}"/>
                  </a:ext>
                </a:extLst>
              </p:cNvPr>
              <p:cNvSpPr/>
              <p:nvPr/>
            </p:nvSpPr>
            <p:spPr>
              <a:xfrm>
                <a:off x="1672669" y="5118534"/>
                <a:ext cx="1313787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Project Closeout</a:t>
                </a:r>
              </a:p>
            </p:txBody>
          </p:sp>
          <p:sp>
            <p:nvSpPr>
              <p:cNvPr id="76" name="Rounded Rectangle 18">
                <a:extLst>
                  <a:ext uri="{FF2B5EF4-FFF2-40B4-BE49-F238E27FC236}">
                    <a16:creationId xmlns:a16="http://schemas.microsoft.com/office/drawing/2014/main" id="{EDF23FE6-F054-402B-93F1-82742523EEA8}"/>
                  </a:ext>
                </a:extLst>
              </p:cNvPr>
              <p:cNvSpPr/>
              <p:nvPr/>
            </p:nvSpPr>
            <p:spPr>
              <a:xfrm>
                <a:off x="3415813" y="5118534"/>
                <a:ext cx="1313787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Impact Assessment</a:t>
                </a:r>
              </a:p>
            </p:txBody>
          </p:sp>
          <p:sp>
            <p:nvSpPr>
              <p:cNvPr id="77" name="Rounded Rectangle 19">
                <a:extLst>
                  <a:ext uri="{FF2B5EF4-FFF2-40B4-BE49-F238E27FC236}">
                    <a16:creationId xmlns:a16="http://schemas.microsoft.com/office/drawing/2014/main" id="{EAA60E03-4535-42B3-BB40-26382D925BB4}"/>
                  </a:ext>
                </a:extLst>
              </p:cNvPr>
              <p:cNvSpPr/>
              <p:nvPr/>
            </p:nvSpPr>
            <p:spPr>
              <a:xfrm>
                <a:off x="5260753" y="5118534"/>
                <a:ext cx="1313787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Post Implementation</a:t>
                </a:r>
              </a:p>
            </p:txBody>
          </p:sp>
          <p:sp>
            <p:nvSpPr>
              <p:cNvPr id="78" name="Rounded Rectangle 20">
                <a:extLst>
                  <a:ext uri="{FF2B5EF4-FFF2-40B4-BE49-F238E27FC236}">
                    <a16:creationId xmlns:a16="http://schemas.microsoft.com/office/drawing/2014/main" id="{F9C89950-06B9-452A-BFEA-40D145C3BF89}"/>
                  </a:ext>
                </a:extLst>
              </p:cNvPr>
              <p:cNvSpPr/>
              <p:nvPr/>
            </p:nvSpPr>
            <p:spPr>
              <a:xfrm>
                <a:off x="5279335" y="6118807"/>
                <a:ext cx="1282163" cy="608020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Case Study</a:t>
                </a:r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6BAF9278-F684-4E39-A811-83BF1B69ED3B}"/>
                  </a:ext>
                </a:extLst>
              </p:cNvPr>
              <p:cNvSpPr/>
              <p:nvPr/>
            </p:nvSpPr>
            <p:spPr>
              <a:xfrm>
                <a:off x="4225658" y="6211676"/>
                <a:ext cx="694011" cy="413164"/>
              </a:xfrm>
              <a:prstGeom prst="flowChartConnector">
                <a:avLst/>
              </a:prstGeom>
              <a:solidFill>
                <a:srgbClr val="008A3E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6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Project Closed</a:t>
                </a:r>
              </a:p>
            </p:txBody>
          </p:sp>
          <p:sp>
            <p:nvSpPr>
              <p:cNvPr id="80" name="Rounded Rectangle 22">
                <a:extLst>
                  <a:ext uri="{FF2B5EF4-FFF2-40B4-BE49-F238E27FC236}">
                    <a16:creationId xmlns:a16="http://schemas.microsoft.com/office/drawing/2014/main" id="{509E3A77-CA95-451F-93AD-C8FAA72C70CC}"/>
                  </a:ext>
                </a:extLst>
              </p:cNvPr>
              <p:cNvSpPr/>
              <p:nvPr/>
            </p:nvSpPr>
            <p:spPr>
              <a:xfrm>
                <a:off x="2093539" y="2786647"/>
                <a:ext cx="1313787" cy="609608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5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Project Closure</a:t>
                </a: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B16E8C70-72A0-40F8-89DA-9177016E735C}"/>
                  </a:ext>
                </a:extLst>
              </p:cNvPr>
              <p:cNvSpPr/>
              <p:nvPr/>
            </p:nvSpPr>
            <p:spPr>
              <a:xfrm>
                <a:off x="1025563" y="2839897"/>
                <a:ext cx="609647" cy="503107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9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Project </a:t>
                </a:r>
                <a:r>
                  <a:rPr kumimoji="0" lang="en-US" sz="79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Closed</a:t>
                </a:r>
                <a:endParaRPr kumimoji="0" lang="en-US" sz="709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</a:endParaRPr>
              </a:p>
            </p:txBody>
          </p:sp>
          <p:cxnSp>
            <p:nvCxnSpPr>
              <p:cNvPr id="82" name="Straight Arrow Connector 24">
                <a:extLst>
                  <a:ext uri="{FF2B5EF4-FFF2-40B4-BE49-F238E27FC236}">
                    <a16:creationId xmlns:a16="http://schemas.microsoft.com/office/drawing/2014/main" id="{515A4CD9-C7E7-40C3-B95C-9AD65AA4FD97}"/>
                  </a:ext>
                </a:extLst>
              </p:cNvPr>
              <p:cNvCxnSpPr>
                <a:cxnSpLocks noChangeShapeType="1"/>
                <a:stCxn id="64" idx="4"/>
              </p:cNvCxnSpPr>
              <p:nvPr/>
            </p:nvCxnSpPr>
            <p:spPr bwMode="auto">
              <a:xfrm>
                <a:off x="864343" y="937478"/>
                <a:ext cx="0" cy="312758"/>
              </a:xfrm>
              <a:prstGeom prst="straightConnector1">
                <a:avLst/>
              </a:prstGeom>
              <a:noFill/>
              <a:ln w="3810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Arrow Connector 25">
                <a:extLst>
                  <a:ext uri="{FF2B5EF4-FFF2-40B4-BE49-F238E27FC236}">
                    <a16:creationId xmlns:a16="http://schemas.microsoft.com/office/drawing/2014/main" id="{4DABBAB2-A601-4426-8894-98728817343E}"/>
                  </a:ext>
                </a:extLst>
              </p:cNvPr>
              <p:cNvCxnSpPr>
                <a:cxnSpLocks noChangeShapeType="1"/>
                <a:stCxn id="65" idx="3"/>
                <a:endCxn id="67" idx="1"/>
              </p:cNvCxnSpPr>
              <p:nvPr/>
            </p:nvCxnSpPr>
            <p:spPr bwMode="auto">
              <a:xfrm>
                <a:off x="1577024" y="1800678"/>
                <a:ext cx="440928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Straight Arrow Connector 26">
                <a:extLst>
                  <a:ext uri="{FF2B5EF4-FFF2-40B4-BE49-F238E27FC236}">
                    <a16:creationId xmlns:a16="http://schemas.microsoft.com/office/drawing/2014/main" id="{27C1C006-C0B0-409D-8879-FACB123E9D7E}"/>
                  </a:ext>
                </a:extLst>
              </p:cNvPr>
              <p:cNvCxnSpPr>
                <a:cxnSpLocks noChangeShapeType="1"/>
                <a:stCxn id="58" idx="3"/>
                <a:endCxn id="66" idx="2"/>
              </p:cNvCxnSpPr>
              <p:nvPr/>
            </p:nvCxnSpPr>
            <p:spPr bwMode="auto">
              <a:xfrm flipV="1">
                <a:off x="3270432" y="1800647"/>
                <a:ext cx="328447" cy="1896"/>
              </a:xfrm>
              <a:prstGeom prst="straightConnector1">
                <a:avLst/>
              </a:prstGeom>
              <a:noFill/>
              <a:ln w="3810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27">
                <a:extLst>
                  <a:ext uri="{FF2B5EF4-FFF2-40B4-BE49-F238E27FC236}">
                    <a16:creationId xmlns:a16="http://schemas.microsoft.com/office/drawing/2014/main" id="{A1276147-1DC6-44D5-A321-5FA34C18698D}"/>
                  </a:ext>
                </a:extLst>
              </p:cNvPr>
              <p:cNvCxnSpPr>
                <a:cxnSpLocks noChangeShapeType="1"/>
                <a:stCxn id="66" idx="6"/>
                <a:endCxn id="70" idx="2"/>
              </p:cNvCxnSpPr>
              <p:nvPr/>
            </p:nvCxnSpPr>
            <p:spPr bwMode="auto">
              <a:xfrm>
                <a:off x="4852452" y="1800677"/>
                <a:ext cx="440928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Arrow Connector 28">
                <a:extLst>
                  <a:ext uri="{FF2B5EF4-FFF2-40B4-BE49-F238E27FC236}">
                    <a16:creationId xmlns:a16="http://schemas.microsoft.com/office/drawing/2014/main" id="{48B56F20-3824-46DD-8B09-2881830B10F8}"/>
                  </a:ext>
                </a:extLst>
              </p:cNvPr>
              <p:cNvCxnSpPr>
                <a:cxnSpLocks noChangeShapeType="1"/>
                <a:stCxn id="66" idx="4"/>
                <a:endCxn id="68" idx="0"/>
              </p:cNvCxnSpPr>
              <p:nvPr/>
            </p:nvCxnSpPr>
            <p:spPr bwMode="auto">
              <a:xfrm flipH="1">
                <a:off x="4225658" y="2411844"/>
                <a:ext cx="2" cy="47348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Arrow Connector 29">
                <a:extLst>
                  <a:ext uri="{FF2B5EF4-FFF2-40B4-BE49-F238E27FC236}">
                    <a16:creationId xmlns:a16="http://schemas.microsoft.com/office/drawing/2014/main" id="{AF49F568-8196-4299-9211-F4AFD0381ECE}"/>
                  </a:ext>
                </a:extLst>
              </p:cNvPr>
              <p:cNvCxnSpPr>
                <a:cxnSpLocks noChangeShapeType="1"/>
                <a:stCxn id="68" idx="2"/>
                <a:endCxn id="80" idx="3"/>
              </p:cNvCxnSpPr>
              <p:nvPr/>
            </p:nvCxnSpPr>
            <p:spPr bwMode="auto">
              <a:xfrm flipH="1" flipV="1">
                <a:off x="3407327" y="3091451"/>
                <a:ext cx="586527" cy="5015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Arrow Connector 30">
                <a:extLst>
                  <a:ext uri="{FF2B5EF4-FFF2-40B4-BE49-F238E27FC236}">
                    <a16:creationId xmlns:a16="http://schemas.microsoft.com/office/drawing/2014/main" id="{8381B852-42A7-413D-9A58-07EB373F1E62}"/>
                  </a:ext>
                </a:extLst>
              </p:cNvPr>
              <p:cNvCxnSpPr>
                <a:cxnSpLocks noChangeShapeType="1"/>
                <a:stCxn id="80" idx="1"/>
                <a:endCxn id="81" idx="6"/>
              </p:cNvCxnSpPr>
              <p:nvPr/>
            </p:nvCxnSpPr>
            <p:spPr bwMode="auto">
              <a:xfrm flipH="1">
                <a:off x="1635210" y="3091451"/>
                <a:ext cx="458330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B4D6C8D-1D48-40B2-BD27-F6A5B0D86281}"/>
                  </a:ext>
                </a:extLst>
              </p:cNvPr>
              <p:cNvSpPr txBox="1"/>
              <p:nvPr/>
            </p:nvSpPr>
            <p:spPr>
              <a:xfrm>
                <a:off x="4902218" y="1481665"/>
                <a:ext cx="412275" cy="34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Yes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2466609-6302-443A-AEA0-CE1B6A694C75}"/>
                  </a:ext>
                </a:extLst>
              </p:cNvPr>
              <p:cNvSpPr txBox="1"/>
              <p:nvPr/>
            </p:nvSpPr>
            <p:spPr>
              <a:xfrm>
                <a:off x="3904001" y="2480254"/>
                <a:ext cx="312222" cy="34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No</a:t>
                </a: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C5A8A760-42F2-4541-A405-0E3FB2528161}"/>
                  </a:ext>
                </a:extLst>
              </p:cNvPr>
              <p:cNvSpPr/>
              <p:nvPr/>
            </p:nvSpPr>
            <p:spPr>
              <a:xfrm>
                <a:off x="7104097" y="2480255"/>
                <a:ext cx="1253560" cy="1222392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Crisis Mitigated?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457B8B-3424-4755-9352-70A9699B4739}"/>
                  </a:ext>
                </a:extLst>
              </p:cNvPr>
              <p:cNvSpPr txBox="1"/>
              <p:nvPr/>
            </p:nvSpPr>
            <p:spPr>
              <a:xfrm>
                <a:off x="6647069" y="1481665"/>
                <a:ext cx="561651" cy="3407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Yes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88A7136-A526-444C-9AF5-0577BABAE4FC}"/>
                  </a:ext>
                </a:extLst>
              </p:cNvPr>
              <p:cNvSpPr txBox="1"/>
              <p:nvPr/>
            </p:nvSpPr>
            <p:spPr>
              <a:xfrm>
                <a:off x="6735980" y="2740919"/>
                <a:ext cx="384226" cy="34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No</a:t>
                </a:r>
              </a:p>
            </p:txBody>
          </p:sp>
          <p:cxnSp>
            <p:nvCxnSpPr>
              <p:cNvPr id="94" name="Straight Arrow Connector 36">
                <a:extLst>
                  <a:ext uri="{FF2B5EF4-FFF2-40B4-BE49-F238E27FC236}">
                    <a16:creationId xmlns:a16="http://schemas.microsoft.com/office/drawing/2014/main" id="{7D470BCC-3227-4195-B955-7185F7475558}"/>
                  </a:ext>
                </a:extLst>
              </p:cNvPr>
              <p:cNvCxnSpPr>
                <a:cxnSpLocks noChangeShapeType="1"/>
                <a:stCxn id="70" idx="6"/>
                <a:endCxn id="69" idx="1"/>
              </p:cNvCxnSpPr>
              <p:nvPr/>
            </p:nvCxnSpPr>
            <p:spPr bwMode="auto">
              <a:xfrm flipV="1">
                <a:off x="6547196" y="1800648"/>
                <a:ext cx="526787" cy="1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Arrow Connector 37">
                <a:extLst>
                  <a:ext uri="{FF2B5EF4-FFF2-40B4-BE49-F238E27FC236}">
                    <a16:creationId xmlns:a16="http://schemas.microsoft.com/office/drawing/2014/main" id="{414FA382-50CF-4D7B-84CA-C1E7108BF365}"/>
                  </a:ext>
                </a:extLst>
              </p:cNvPr>
              <p:cNvCxnSpPr>
                <a:cxnSpLocks noChangeShapeType="1"/>
                <a:stCxn id="69" idx="2"/>
                <a:endCxn id="91" idx="0"/>
              </p:cNvCxnSpPr>
              <p:nvPr/>
            </p:nvCxnSpPr>
            <p:spPr bwMode="auto">
              <a:xfrm>
                <a:off x="7730877" y="2105452"/>
                <a:ext cx="0" cy="374803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Arrow Connector 38">
                <a:extLst>
                  <a:ext uri="{FF2B5EF4-FFF2-40B4-BE49-F238E27FC236}">
                    <a16:creationId xmlns:a16="http://schemas.microsoft.com/office/drawing/2014/main" id="{160D7993-E84B-4F65-8768-9F174C8B5D7A}"/>
                  </a:ext>
                </a:extLst>
              </p:cNvPr>
              <p:cNvCxnSpPr>
                <a:cxnSpLocks noChangeShapeType="1"/>
                <a:stCxn id="91" idx="2"/>
                <a:endCxn id="68" idx="6"/>
              </p:cNvCxnSpPr>
              <p:nvPr/>
            </p:nvCxnSpPr>
            <p:spPr bwMode="auto">
              <a:xfrm flipH="1">
                <a:off x="4457462" y="3091451"/>
                <a:ext cx="2646635" cy="5015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A29A8BD-3764-4E1C-9165-2A9839A48C34}"/>
                  </a:ext>
                </a:extLst>
              </p:cNvPr>
              <p:cNvSpPr txBox="1"/>
              <p:nvPr/>
            </p:nvSpPr>
            <p:spPr>
              <a:xfrm>
                <a:off x="7448656" y="3703003"/>
                <a:ext cx="382186" cy="34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Yes</a:t>
                </a:r>
              </a:p>
            </p:txBody>
          </p:sp>
          <p:cxnSp>
            <p:nvCxnSpPr>
              <p:cNvPr id="98" name="Straight Arrow Connector 41">
                <a:extLst>
                  <a:ext uri="{FF2B5EF4-FFF2-40B4-BE49-F238E27FC236}">
                    <a16:creationId xmlns:a16="http://schemas.microsoft.com/office/drawing/2014/main" id="{C482C06B-F706-4454-90DC-E312438CAA90}"/>
                  </a:ext>
                </a:extLst>
              </p:cNvPr>
              <p:cNvCxnSpPr>
                <a:cxnSpLocks noChangeShapeType="1"/>
                <a:stCxn id="71" idx="1"/>
                <a:endCxn id="72" idx="3"/>
              </p:cNvCxnSpPr>
              <p:nvPr/>
            </p:nvCxnSpPr>
            <p:spPr bwMode="auto">
              <a:xfrm flipH="1">
                <a:off x="4737221" y="4352397"/>
                <a:ext cx="542114" cy="6542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Arrow Connector 42">
                <a:extLst>
                  <a:ext uri="{FF2B5EF4-FFF2-40B4-BE49-F238E27FC236}">
                    <a16:creationId xmlns:a16="http://schemas.microsoft.com/office/drawing/2014/main" id="{BD599406-086E-4B05-B6E8-EE2E232E802A}"/>
                  </a:ext>
                </a:extLst>
              </p:cNvPr>
              <p:cNvCxnSpPr>
                <a:cxnSpLocks noChangeShapeType="1"/>
                <a:stCxn id="72" idx="1"/>
                <a:endCxn id="73" idx="3"/>
              </p:cNvCxnSpPr>
              <p:nvPr/>
            </p:nvCxnSpPr>
            <p:spPr bwMode="auto">
              <a:xfrm flipH="1">
                <a:off x="2986457" y="4358939"/>
                <a:ext cx="436977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Arrow Connector 43">
                <a:extLst>
                  <a:ext uri="{FF2B5EF4-FFF2-40B4-BE49-F238E27FC236}">
                    <a16:creationId xmlns:a16="http://schemas.microsoft.com/office/drawing/2014/main" id="{3204B338-CB7E-448D-931E-EB6516E61CB0}"/>
                  </a:ext>
                </a:extLst>
              </p:cNvPr>
              <p:cNvCxnSpPr>
                <a:cxnSpLocks noChangeShapeType="1"/>
                <a:stCxn id="73" idx="1"/>
              </p:cNvCxnSpPr>
              <p:nvPr/>
            </p:nvCxnSpPr>
            <p:spPr bwMode="auto">
              <a:xfrm flipH="1">
                <a:off x="1270269" y="4358939"/>
                <a:ext cx="402400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Arrow Connector 45">
                <a:extLst>
                  <a:ext uri="{FF2B5EF4-FFF2-40B4-BE49-F238E27FC236}">
                    <a16:creationId xmlns:a16="http://schemas.microsoft.com/office/drawing/2014/main" id="{30C1EEA7-BFFD-4671-8735-9B9B98E86574}"/>
                  </a:ext>
                </a:extLst>
              </p:cNvPr>
              <p:cNvCxnSpPr>
                <a:cxnSpLocks noChangeShapeType="1"/>
                <a:endCxn id="75" idx="1"/>
              </p:cNvCxnSpPr>
              <p:nvPr/>
            </p:nvCxnSpPr>
            <p:spPr bwMode="auto">
              <a:xfrm>
                <a:off x="1256791" y="5423338"/>
                <a:ext cx="415879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Straight Arrow Connector 46">
                <a:extLst>
                  <a:ext uri="{FF2B5EF4-FFF2-40B4-BE49-F238E27FC236}">
                    <a16:creationId xmlns:a16="http://schemas.microsoft.com/office/drawing/2014/main" id="{E709424B-7E4F-4C3C-AB0D-B520BC04A749}"/>
                  </a:ext>
                </a:extLst>
              </p:cNvPr>
              <p:cNvCxnSpPr>
                <a:cxnSpLocks noChangeShapeType="1"/>
                <a:stCxn id="75" idx="3"/>
                <a:endCxn id="76" idx="1"/>
              </p:cNvCxnSpPr>
              <p:nvPr/>
            </p:nvCxnSpPr>
            <p:spPr bwMode="auto">
              <a:xfrm>
                <a:off x="2986456" y="5423338"/>
                <a:ext cx="429357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Straight Arrow Connector 47">
                <a:extLst>
                  <a:ext uri="{FF2B5EF4-FFF2-40B4-BE49-F238E27FC236}">
                    <a16:creationId xmlns:a16="http://schemas.microsoft.com/office/drawing/2014/main" id="{7F604AC2-4B0A-4DC9-93B4-4F6D144C6BB7}"/>
                  </a:ext>
                </a:extLst>
              </p:cNvPr>
              <p:cNvCxnSpPr>
                <a:cxnSpLocks noChangeShapeType="1"/>
                <a:stCxn id="76" idx="3"/>
                <a:endCxn id="77" idx="1"/>
              </p:cNvCxnSpPr>
              <p:nvPr/>
            </p:nvCxnSpPr>
            <p:spPr bwMode="auto">
              <a:xfrm>
                <a:off x="4729600" y="5423338"/>
                <a:ext cx="531153" cy="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Straight Arrow Connector 48">
                <a:extLst>
                  <a:ext uri="{FF2B5EF4-FFF2-40B4-BE49-F238E27FC236}">
                    <a16:creationId xmlns:a16="http://schemas.microsoft.com/office/drawing/2014/main" id="{108884DD-F146-49A2-AA63-A5696CCED949}"/>
                  </a:ext>
                </a:extLst>
              </p:cNvPr>
              <p:cNvCxnSpPr>
                <a:cxnSpLocks noChangeShapeType="1"/>
                <a:stCxn id="77" idx="2"/>
                <a:endCxn id="78" idx="0"/>
              </p:cNvCxnSpPr>
              <p:nvPr/>
            </p:nvCxnSpPr>
            <p:spPr bwMode="auto">
              <a:xfrm>
                <a:off x="5917647" y="5728141"/>
                <a:ext cx="2769" cy="390666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Arrow Connector 49">
                <a:extLst>
                  <a:ext uri="{FF2B5EF4-FFF2-40B4-BE49-F238E27FC236}">
                    <a16:creationId xmlns:a16="http://schemas.microsoft.com/office/drawing/2014/main" id="{46CC5EED-CCB5-46DC-AAF9-0BE8519D7C13}"/>
                  </a:ext>
                </a:extLst>
              </p:cNvPr>
              <p:cNvCxnSpPr>
                <a:cxnSpLocks noChangeShapeType="1"/>
                <a:stCxn id="78" idx="1"/>
                <a:endCxn id="79" idx="6"/>
              </p:cNvCxnSpPr>
              <p:nvPr/>
            </p:nvCxnSpPr>
            <p:spPr bwMode="auto">
              <a:xfrm flipH="1" flipV="1">
                <a:off x="4919669" y="6418258"/>
                <a:ext cx="359666" cy="4560"/>
              </a:xfrm>
              <a:prstGeom prst="straightConnector1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C361745-2D80-4C55-8290-3E01BFB51FA5}"/>
                  </a:ext>
                </a:extLst>
              </p:cNvPr>
              <p:cNvSpPr txBox="1"/>
              <p:nvPr/>
            </p:nvSpPr>
            <p:spPr>
              <a:xfrm>
                <a:off x="5604980" y="2560410"/>
                <a:ext cx="361283" cy="34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7348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4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Calibri"/>
                  </a:rPr>
                  <a:t>No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998B147-AC7A-4F6E-A9DA-0BECC17143FA}"/>
                </a:ext>
              </a:extLst>
            </p:cNvPr>
            <p:cNvSpPr/>
            <p:nvPr/>
          </p:nvSpPr>
          <p:spPr>
            <a:xfrm>
              <a:off x="1549030" y="2310176"/>
              <a:ext cx="3239169" cy="73270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67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95448727-FD60-4023-B97D-520F3171760F}"/>
                </a:ext>
              </a:extLst>
            </p:cNvPr>
            <p:cNvSpPr/>
            <p:nvPr/>
          </p:nvSpPr>
          <p:spPr>
            <a:xfrm>
              <a:off x="779855" y="2310176"/>
              <a:ext cx="164414" cy="441042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367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4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4328EE-049C-4DD8-A738-4C0199212C78}"/>
                </a:ext>
              </a:extLst>
            </p:cNvPr>
            <p:cNvSpPr txBox="1"/>
            <p:nvPr/>
          </p:nvSpPr>
          <p:spPr>
            <a:xfrm rot="16200000">
              <a:off x="-2104877" y="3768801"/>
              <a:ext cx="51649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67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Calibri"/>
                </a:rPr>
                <a:t>Timeframe from beginning to end is a maximum of 12 Months. </a:t>
              </a:r>
            </a:p>
            <a:p>
              <a:pPr marL="0" marR="0" lvl="0" indent="0" algn="l" defTabSz="367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Calibri"/>
                </a:rPr>
                <a:t>Timeframe from the workplan approval to closeout is a maximum of 9 months.</a:t>
              </a:r>
            </a:p>
          </p:txBody>
        </p:sp>
        <p:cxnSp>
          <p:nvCxnSpPr>
            <p:cNvPr id="61" name="Straight Arrow Connector 41">
              <a:extLst>
                <a:ext uri="{FF2B5EF4-FFF2-40B4-BE49-F238E27FC236}">
                  <a16:creationId xmlns:a16="http://schemas.microsoft.com/office/drawing/2014/main" id="{6FD37CFD-E2A3-4864-8A71-CBB55193AD49}"/>
                </a:ext>
              </a:extLst>
            </p:cNvPr>
            <p:cNvCxnSpPr>
              <a:cxnSpLocks noChangeShapeType="1"/>
              <a:stCxn id="70" idx="4"/>
              <a:endCxn id="71" idx="0"/>
            </p:cNvCxnSpPr>
            <p:nvPr/>
          </p:nvCxnSpPr>
          <p:spPr bwMode="auto">
            <a:xfrm>
              <a:off x="7713668" y="3187500"/>
              <a:ext cx="17458" cy="1259272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41">
              <a:extLst>
                <a:ext uri="{FF2B5EF4-FFF2-40B4-BE49-F238E27FC236}">
                  <a16:creationId xmlns:a16="http://schemas.microsoft.com/office/drawing/2014/main" id="{46B804FD-298D-4450-93F8-F2AE16E6F9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54415" y="4244825"/>
              <a:ext cx="0" cy="575545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41">
              <a:extLst>
                <a:ext uri="{FF2B5EF4-FFF2-40B4-BE49-F238E27FC236}">
                  <a16:creationId xmlns:a16="http://schemas.microsoft.com/office/drawing/2014/main" id="{E63C011C-8A47-45F4-AEF0-B0AA203E20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15865" y="4802906"/>
              <a:ext cx="1196476" cy="1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811410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" y="1584"/>
            <a:ext cx="10790467" cy="7212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366" y="2392"/>
            <a:ext cx="9318907" cy="1461803"/>
          </a:xfrm>
          <a:prstGeom prst="rect">
            <a:avLst/>
          </a:prstGeom>
        </p:spPr>
        <p:txBody>
          <a:bodyPr vert="horz" wrap="square" lIns="0" tIns="332600" rIns="0" bIns="0" rtlCol="0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30"/>
              <a:t>Turnaround</a:t>
            </a:r>
            <a:r>
              <a:rPr spc="-100"/>
              <a:t> </a:t>
            </a:r>
            <a:r>
              <a:t>&amp;</a:t>
            </a:r>
            <a:r>
              <a:rPr spc="-85"/>
              <a:t> </a:t>
            </a:r>
            <a:r>
              <a:t>Recovery</a:t>
            </a:r>
            <a:r>
              <a:rPr spc="-90"/>
              <a:t> </a:t>
            </a:r>
            <a:r>
              <a:rPr spc="-10"/>
              <a:t>Strategies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30066" y="7150119"/>
            <a:ext cx="137102" cy="135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1050" spc="-25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7908" y="1536562"/>
            <a:ext cx="6351269" cy="58695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16280" y="2811615"/>
            <a:ext cx="658219" cy="182736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>
              <a:lnSpc>
                <a:spcPct val="100000"/>
              </a:lnSpc>
              <a:spcBef>
                <a:spcPts val="105"/>
              </a:spcBef>
            </a:pPr>
            <a:r>
              <a:rPr sz="1100" spc="-10">
                <a:latin typeface="Calibri"/>
                <a:cs typeface="Calibri"/>
              </a:rPr>
              <a:t>Acquisition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54281" y="3231034"/>
            <a:ext cx="512230" cy="780087"/>
            <a:chOff x="4151376" y="3232391"/>
            <a:chExt cx="512445" cy="7804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1376" y="3232391"/>
              <a:ext cx="512102" cy="780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193" y="3272155"/>
              <a:ext cx="398145" cy="66611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51800" y="3893455"/>
            <a:ext cx="995897" cy="808016"/>
          </a:xfrm>
          <a:prstGeom prst="rect">
            <a:avLst/>
          </a:prstGeom>
        </p:spPr>
        <p:txBody>
          <a:bodyPr vert="horz" wrap="square" lIns="0" tIns="29832" rIns="0" bIns="0" rtlCol="0">
            <a:spAutoFit/>
          </a:bodyPr>
          <a:lstStyle/>
          <a:p>
            <a:pPr marL="293887" marR="5078" indent="-281827" algn="r">
              <a:lnSpc>
                <a:spcPts val="1210"/>
              </a:lnSpc>
              <a:spcBef>
                <a:spcPts val="235"/>
              </a:spcBef>
            </a:pPr>
            <a:r>
              <a:rPr sz="1100" spc="-10">
                <a:latin typeface="Calibri"/>
                <a:cs typeface="Calibri"/>
              </a:rPr>
              <a:t>Enterprise-Based Productivity</a:t>
            </a:r>
            <a:endParaRPr sz="1100">
              <a:latin typeface="Calibri"/>
              <a:cs typeface="Calibri"/>
            </a:endParaRPr>
          </a:p>
          <a:p>
            <a:pPr marR="5078" algn="r">
              <a:lnSpc>
                <a:spcPts val="1130"/>
              </a:lnSpc>
            </a:pPr>
            <a:r>
              <a:rPr sz="1100" spc="-10">
                <a:latin typeface="Calibri"/>
                <a:cs typeface="Calibri"/>
              </a:rPr>
              <a:t>Forums</a:t>
            </a:r>
            <a:endParaRPr sz="1100">
              <a:latin typeface="Calibri"/>
              <a:cs typeface="Calibri"/>
            </a:endParaRPr>
          </a:p>
          <a:p>
            <a:pPr marR="5078" algn="r">
              <a:lnSpc>
                <a:spcPts val="1205"/>
              </a:lnSpc>
            </a:pPr>
            <a:r>
              <a:rPr sz="1100">
                <a:latin typeface="Calibri"/>
                <a:cs typeface="Calibri"/>
              </a:rPr>
              <a:t>Establishment</a:t>
            </a:r>
            <a:r>
              <a:rPr sz="1100" spc="-25">
                <a:latin typeface="Calibri"/>
                <a:cs typeface="Calibri"/>
              </a:rPr>
              <a:t> </a:t>
            </a:r>
            <a:r>
              <a:rPr sz="1100" spc="-50">
                <a:latin typeface="Calibri"/>
                <a:cs typeface="Calibri"/>
              </a:rPr>
              <a:t>&amp;</a:t>
            </a:r>
            <a:endParaRPr sz="1100">
              <a:latin typeface="Calibri"/>
              <a:cs typeface="Calibri"/>
            </a:endParaRPr>
          </a:p>
          <a:p>
            <a:pPr marR="5078" algn="r">
              <a:lnSpc>
                <a:spcPts val="1264"/>
              </a:lnSpc>
            </a:pPr>
            <a:r>
              <a:rPr sz="1100" spc="-10">
                <a:latin typeface="Calibri"/>
                <a:cs typeface="Calibri"/>
              </a:rPr>
              <a:t>Capacitation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22085" y="4599049"/>
            <a:ext cx="790878" cy="721057"/>
            <a:chOff x="3518915" y="4600981"/>
            <a:chExt cx="791210" cy="7213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8915" y="4600981"/>
              <a:ext cx="790956" cy="7208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7843" y="4640834"/>
              <a:ext cx="676909" cy="6070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833019" y="4928146"/>
            <a:ext cx="750255" cy="502073"/>
          </a:xfrm>
          <a:prstGeom prst="rect">
            <a:avLst/>
          </a:prstGeom>
        </p:spPr>
        <p:txBody>
          <a:bodyPr vert="horz" wrap="square" lIns="0" tIns="26659" rIns="0" bIns="0" rtlCol="0">
            <a:spAutoFit/>
          </a:bodyPr>
          <a:lstStyle/>
          <a:p>
            <a:pPr marL="12695" marR="5078" indent="635" algn="ctr">
              <a:lnSpc>
                <a:spcPct val="91900"/>
              </a:lnSpc>
              <a:spcBef>
                <a:spcPts val="210"/>
              </a:spcBef>
            </a:pPr>
            <a:r>
              <a:rPr sz="1100" spc="-10">
                <a:latin typeface="Calibri"/>
                <a:cs typeface="Calibri"/>
              </a:rPr>
              <a:t>In-depth Assessment/ </a:t>
            </a:r>
            <a:r>
              <a:rPr sz="1100">
                <a:latin typeface="Calibri"/>
                <a:cs typeface="Calibri"/>
              </a:rPr>
              <a:t>Work</a:t>
            </a:r>
            <a:r>
              <a:rPr sz="1100" spc="-30">
                <a:latin typeface="Calibri"/>
                <a:cs typeface="Calibri"/>
              </a:rPr>
              <a:t> </a:t>
            </a:r>
            <a:r>
              <a:rPr sz="1100" spc="-10">
                <a:latin typeface="Calibri"/>
                <a:cs typeface="Calibri"/>
              </a:rPr>
              <a:t>Plans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05360" y="4644712"/>
            <a:ext cx="806111" cy="625212"/>
            <a:chOff x="2101595" y="4646663"/>
            <a:chExt cx="806450" cy="6254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1595" y="4646663"/>
              <a:ext cx="806208" cy="6248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1412" y="4686934"/>
              <a:ext cx="692150" cy="5105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74631" y="3984603"/>
            <a:ext cx="716614" cy="654410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R="6347" algn="r">
              <a:lnSpc>
                <a:spcPts val="1264"/>
              </a:lnSpc>
              <a:spcBef>
                <a:spcPts val="105"/>
              </a:spcBef>
            </a:pPr>
            <a:r>
              <a:rPr sz="1100" spc="-10">
                <a:latin typeface="Calibri"/>
                <a:cs typeface="Calibri"/>
              </a:rPr>
              <a:t>Strategy/</a:t>
            </a:r>
            <a:endParaRPr sz="1100">
              <a:latin typeface="Calibri"/>
              <a:cs typeface="Calibri"/>
            </a:endParaRPr>
          </a:p>
          <a:p>
            <a:pPr marR="5078" algn="r">
              <a:lnSpc>
                <a:spcPts val="1210"/>
              </a:lnSpc>
            </a:pPr>
            <a:r>
              <a:rPr sz="1100" spc="-20">
                <a:latin typeface="Calibri"/>
                <a:cs typeface="Calibri"/>
              </a:rPr>
              <a:t>Plan</a:t>
            </a:r>
            <a:endParaRPr sz="1100">
              <a:latin typeface="Calibri"/>
              <a:cs typeface="Calibri"/>
            </a:endParaRPr>
          </a:p>
          <a:p>
            <a:pPr marR="5713" algn="r">
              <a:lnSpc>
                <a:spcPts val="1205"/>
              </a:lnSpc>
            </a:pPr>
            <a:r>
              <a:rPr sz="1100" spc="-10">
                <a:latin typeface="Calibri"/>
                <a:cs typeface="Calibri"/>
              </a:rPr>
              <a:t>implementa</a:t>
            </a:r>
            <a:endParaRPr sz="1100">
              <a:latin typeface="Calibri"/>
              <a:cs typeface="Calibri"/>
            </a:endParaRPr>
          </a:p>
          <a:p>
            <a:pPr marR="5078" algn="r">
              <a:lnSpc>
                <a:spcPts val="1259"/>
              </a:lnSpc>
            </a:pPr>
            <a:r>
              <a:rPr sz="1100" spc="-20">
                <a:latin typeface="Calibri"/>
                <a:cs typeface="Calibri"/>
              </a:rPr>
              <a:t>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32679" y="3267620"/>
            <a:ext cx="451294" cy="757237"/>
            <a:chOff x="1828800" y="3268992"/>
            <a:chExt cx="451484" cy="75755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8800" y="3268992"/>
              <a:ext cx="451116" cy="7574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8235" y="3309112"/>
              <a:ext cx="337438" cy="64414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85337" y="2811615"/>
            <a:ext cx="569356" cy="182736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>
              <a:lnSpc>
                <a:spcPct val="100000"/>
              </a:lnSpc>
              <a:spcBef>
                <a:spcPts val="105"/>
              </a:spcBef>
            </a:pPr>
            <a:r>
              <a:rPr sz="1100" spc="-10">
                <a:latin typeface="Calibri"/>
                <a:cs typeface="Calibri"/>
              </a:rPr>
              <a:t>Close-</a:t>
            </a:r>
            <a:r>
              <a:rPr sz="1100" spc="-25">
                <a:latin typeface="Calibri"/>
                <a:cs typeface="Calibri"/>
              </a:rPr>
              <a:t>out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82612" y="2516578"/>
            <a:ext cx="1572869" cy="2156824"/>
            <a:chOff x="2378964" y="2517635"/>
            <a:chExt cx="1573530" cy="21577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6060" y="2517635"/>
              <a:ext cx="850417" cy="4419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6131" y="2557653"/>
              <a:ext cx="736092" cy="3285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8964" y="3182112"/>
              <a:ext cx="1573530" cy="149275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782748" y="3579388"/>
            <a:ext cx="776279" cy="666470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060" marR="5078" indent="-1904" algn="ctr">
              <a:lnSpc>
                <a:spcPct val="100000"/>
              </a:lnSpc>
              <a:spcBef>
                <a:spcPts val="105"/>
              </a:spcBef>
            </a:pPr>
            <a:r>
              <a:rPr sz="1050" b="1" spc="-10">
                <a:latin typeface="Arial"/>
                <a:cs typeface="Arial"/>
              </a:rPr>
              <a:t>Business Turnaround </a:t>
            </a:r>
            <a:r>
              <a:rPr sz="1050" b="1" spc="-25">
                <a:latin typeface="Arial"/>
                <a:cs typeface="Arial"/>
              </a:rPr>
              <a:t>and </a:t>
            </a:r>
            <a:r>
              <a:rPr sz="1050" b="1" spc="-10">
                <a:latin typeface="Arial"/>
                <a:cs typeface="Arial"/>
              </a:rPr>
              <a:t>Recovery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0260" y="2390533"/>
            <a:ext cx="849908" cy="907034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 marR="5078" indent="238664" algn="r">
              <a:lnSpc>
                <a:spcPct val="100699"/>
              </a:lnSpc>
              <a:spcBef>
                <a:spcPts val="90"/>
              </a:spcBef>
            </a:pPr>
            <a:r>
              <a:rPr sz="1150" b="1">
                <a:latin typeface="Calibri"/>
                <a:cs typeface="Calibri"/>
              </a:rPr>
              <a:t>Driven</a:t>
            </a:r>
            <a:r>
              <a:rPr sz="1150" b="1" spc="-10">
                <a:latin typeface="Calibri"/>
                <a:cs typeface="Calibri"/>
              </a:rPr>
              <a:t> </a:t>
            </a:r>
            <a:r>
              <a:rPr sz="1150" b="1" spc="-25">
                <a:latin typeface="Calibri"/>
                <a:cs typeface="Calibri"/>
              </a:rPr>
              <a:t>by </a:t>
            </a:r>
            <a:r>
              <a:rPr sz="1150" b="1" spc="-10">
                <a:latin typeface="Calibri"/>
                <a:cs typeface="Calibri"/>
              </a:rPr>
              <a:t>Change/ Business Development Consultant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456" y="3448125"/>
            <a:ext cx="543967" cy="554757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 marR="5713" indent="129487">
              <a:lnSpc>
                <a:spcPct val="100899"/>
              </a:lnSpc>
              <a:spcBef>
                <a:spcPts val="90"/>
              </a:spcBef>
            </a:pPr>
            <a:r>
              <a:rPr sz="1150" b="1">
                <a:latin typeface="Calibri"/>
                <a:cs typeface="Calibri"/>
              </a:rPr>
              <a:t>Co. </a:t>
            </a:r>
            <a:r>
              <a:rPr sz="1150" b="1" spc="-25">
                <a:latin typeface="Calibri"/>
                <a:cs typeface="Calibri"/>
              </a:rPr>
              <a:t>I.d </a:t>
            </a:r>
            <a:r>
              <a:rPr sz="1150" b="1" spc="-10">
                <a:latin typeface="Calibri"/>
                <a:cs typeface="Calibri"/>
              </a:rPr>
              <a:t>problem</a:t>
            </a:r>
            <a:endParaRPr sz="1150">
              <a:latin typeface="Calibri"/>
              <a:cs typeface="Calibri"/>
            </a:endParaRPr>
          </a:p>
          <a:p>
            <a:pPr marL="204388">
              <a:lnSpc>
                <a:spcPct val="100000"/>
              </a:lnSpc>
              <a:spcBef>
                <a:spcPts val="10"/>
              </a:spcBef>
            </a:pPr>
            <a:r>
              <a:rPr sz="1150" b="1" spc="-10">
                <a:latin typeface="Calibri"/>
                <a:cs typeface="Calibri"/>
              </a:rPr>
              <a:t>areas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372" y="4330405"/>
            <a:ext cx="745812" cy="55285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30468" marR="5078" indent="-18408" algn="r">
              <a:lnSpc>
                <a:spcPct val="100400"/>
              </a:lnSpc>
              <a:spcBef>
                <a:spcPts val="95"/>
              </a:spcBef>
            </a:pPr>
            <a:r>
              <a:rPr sz="1150" b="1">
                <a:latin typeface="Calibri"/>
                <a:cs typeface="Calibri"/>
              </a:rPr>
              <a:t>Co. </a:t>
            </a:r>
            <a:r>
              <a:rPr sz="1150" b="1" spc="-10">
                <a:latin typeface="Calibri"/>
                <a:cs typeface="Calibri"/>
              </a:rPr>
              <a:t>develop turnaround strategy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3652" y="5210907"/>
            <a:ext cx="727404" cy="72994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 marR="5078" indent="503988" algn="r">
              <a:lnSpc>
                <a:spcPct val="100600"/>
              </a:lnSpc>
              <a:spcBef>
                <a:spcPts val="90"/>
              </a:spcBef>
            </a:pPr>
            <a:r>
              <a:rPr sz="1150" b="1" spc="-25">
                <a:latin typeface="Calibri"/>
                <a:cs typeface="Calibri"/>
              </a:rPr>
              <a:t>Co. </a:t>
            </a:r>
            <a:r>
              <a:rPr sz="1150" b="1" spc="-10">
                <a:latin typeface="Calibri"/>
                <a:cs typeface="Calibri"/>
              </a:rPr>
              <a:t>Implement turnaround strategy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34981" y="2515067"/>
            <a:ext cx="271031" cy="3289822"/>
            <a:chOff x="1130808" y="2516124"/>
            <a:chExt cx="271145" cy="3291204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0808" y="2516124"/>
              <a:ext cx="270522" cy="6545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0808" y="3348228"/>
              <a:ext cx="247662" cy="6545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0808" y="4267187"/>
              <a:ext cx="247662" cy="65304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0808" y="5152644"/>
              <a:ext cx="247662" cy="6545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7" y="1583"/>
            <a:ext cx="10792879" cy="7553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753" y="170244"/>
            <a:ext cx="9318907" cy="1461803"/>
          </a:xfrm>
          <a:prstGeom prst="rect">
            <a:avLst/>
          </a:prstGeom>
        </p:spPr>
        <p:txBody>
          <a:bodyPr vert="horz" wrap="square" lIns="0" tIns="352784" rIns="0" bIns="0" rtlCol="0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t>BT&amp;R</a:t>
            </a:r>
            <a:r>
              <a:rPr spc="-50"/>
              <a:t> </a:t>
            </a:r>
            <a:r>
              <a:t>Newsletters</a:t>
            </a:r>
            <a:r>
              <a:rPr spc="-55"/>
              <a:t> </a:t>
            </a:r>
            <a:r>
              <a:t>–</a:t>
            </a:r>
            <a:r>
              <a:rPr spc="-50"/>
              <a:t> </a:t>
            </a:r>
            <a:r>
              <a:t>Our</a:t>
            </a:r>
            <a:r>
              <a:rPr spc="-40"/>
              <a:t> </a:t>
            </a:r>
            <a:r>
              <a:rPr spc="-10"/>
              <a:t>Impact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3858" y="7082202"/>
            <a:ext cx="196133" cy="215309"/>
          </a:xfrm>
          <a:prstGeom prst="rect">
            <a:avLst/>
          </a:prstGeom>
        </p:spPr>
        <p:txBody>
          <a:bodyPr vert="horz" wrap="square" lIns="0" tIns="15234" rIns="0" bIns="0" rtlCol="0">
            <a:spAutoFit/>
          </a:bodyPr>
          <a:lstStyle/>
          <a:p>
            <a:pPr marL="12695">
              <a:lnSpc>
                <a:spcPct val="100000"/>
              </a:lnSpc>
              <a:spcBef>
                <a:spcPts val="120"/>
              </a:spcBef>
            </a:pPr>
            <a:r>
              <a:rPr sz="1299" spc="-25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99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48" y="1626187"/>
            <a:ext cx="10794911" cy="3667489"/>
            <a:chOff x="0" y="1626870"/>
            <a:chExt cx="10799445" cy="36690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067" y="1626870"/>
              <a:ext cx="2520060" cy="3668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26870"/>
              <a:ext cx="2519934" cy="3668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0006" y="1626870"/>
              <a:ext cx="2714752" cy="3668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9765" y="1626870"/>
              <a:ext cx="2519299" cy="3668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2175" y="5684735"/>
            <a:ext cx="10161447" cy="737073"/>
          </a:xfrm>
          <a:prstGeom prst="rect">
            <a:avLst/>
          </a:prstGeom>
          <a:ln w="28575">
            <a:solidFill>
              <a:srgbClr val="7E7E7E"/>
            </a:solidFill>
          </a:ln>
        </p:spPr>
        <p:txBody>
          <a:bodyPr vert="horz" wrap="square" lIns="0" tIns="120599" rIns="0" bIns="0" rtlCol="0">
            <a:spAutoFit/>
          </a:bodyPr>
          <a:lstStyle/>
          <a:p>
            <a:pPr marL="90769" marR="673466">
              <a:lnSpc>
                <a:spcPct val="100000"/>
              </a:lnSpc>
              <a:spcBef>
                <a:spcPts val="950"/>
              </a:spcBef>
            </a:pPr>
            <a:r>
              <a:rPr sz="1999">
                <a:latin typeface="Calibri"/>
                <a:cs typeface="Calibri"/>
              </a:rPr>
              <a:t>Find</a:t>
            </a:r>
            <a:r>
              <a:rPr sz="1999" spc="-6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more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about</a:t>
            </a:r>
            <a:r>
              <a:rPr sz="1999" spc="-7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the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BT&amp;R</a:t>
            </a:r>
            <a:r>
              <a:rPr sz="1999" spc="-60">
                <a:latin typeface="Calibri"/>
                <a:cs typeface="Calibri"/>
              </a:rPr>
              <a:t> </a:t>
            </a:r>
            <a:r>
              <a:rPr sz="1999" spc="-10">
                <a:latin typeface="Calibri"/>
                <a:cs typeface="Calibri"/>
              </a:rPr>
              <a:t>Programme,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the</a:t>
            </a:r>
            <a:r>
              <a:rPr sz="1999" spc="-6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impact</a:t>
            </a:r>
            <a:r>
              <a:rPr sz="1999" spc="-55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we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have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made</a:t>
            </a:r>
            <a:r>
              <a:rPr sz="1999" spc="-5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and</a:t>
            </a:r>
            <a:r>
              <a:rPr sz="1999" spc="-65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successful</a:t>
            </a:r>
            <a:r>
              <a:rPr sz="1999" spc="-3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stories</a:t>
            </a:r>
            <a:r>
              <a:rPr sz="1999" spc="-35">
                <a:latin typeface="Calibri"/>
                <a:cs typeface="Calibri"/>
              </a:rPr>
              <a:t> </a:t>
            </a:r>
            <a:r>
              <a:rPr sz="1999" spc="-25">
                <a:latin typeface="Calibri"/>
                <a:cs typeface="Calibri"/>
              </a:rPr>
              <a:t>by </a:t>
            </a:r>
            <a:r>
              <a:rPr sz="1999">
                <a:latin typeface="Calibri"/>
                <a:cs typeface="Calibri"/>
              </a:rPr>
              <a:t>reading</a:t>
            </a:r>
            <a:r>
              <a:rPr sz="1999" spc="-45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the</a:t>
            </a:r>
            <a:r>
              <a:rPr sz="1999" spc="-60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BT&amp;R</a:t>
            </a:r>
            <a:r>
              <a:rPr sz="1999" spc="-55">
                <a:latin typeface="Calibri"/>
                <a:cs typeface="Calibri"/>
              </a:rPr>
              <a:t> </a:t>
            </a:r>
            <a:r>
              <a:rPr sz="1999" spc="-10">
                <a:latin typeface="Calibri"/>
                <a:cs typeface="Calibri"/>
              </a:rPr>
              <a:t>Newsletters</a:t>
            </a:r>
            <a:r>
              <a:rPr sz="1999" spc="-25">
                <a:latin typeface="Calibri"/>
                <a:cs typeface="Calibri"/>
              </a:rPr>
              <a:t> </a:t>
            </a:r>
            <a:r>
              <a:rPr sz="1999">
                <a:latin typeface="Calibri"/>
                <a:cs typeface="Calibri"/>
              </a:rPr>
              <a:t>on:</a:t>
            </a:r>
            <a:r>
              <a:rPr sz="1999" spc="-60">
                <a:latin typeface="Calibri"/>
                <a:cs typeface="Calibri"/>
              </a:rPr>
              <a:t> </a:t>
            </a:r>
            <a:r>
              <a:rPr sz="1999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https://productivitysa.co.za/</a:t>
            </a:r>
            <a:endParaRPr sz="199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41B8DB-B103-41EA-8201-0ED756993AB3}"/>
              </a:ext>
            </a:extLst>
          </p:cNvPr>
          <p:cNvSpPr/>
          <p:nvPr/>
        </p:nvSpPr>
        <p:spPr>
          <a:xfrm>
            <a:off x="5852158" y="6168490"/>
            <a:ext cx="4838008" cy="124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DC90F-3D42-4E95-8C1A-6891730F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0219" y="7142734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004DB-35AB-4113-BE1D-7837B7D357D2}"/>
              </a:ext>
            </a:extLst>
          </p:cNvPr>
          <p:cNvSpPr/>
          <p:nvPr/>
        </p:nvSpPr>
        <p:spPr>
          <a:xfrm>
            <a:off x="2780021" y="1505675"/>
            <a:ext cx="8019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C2F2A-0BD6-4E21-A94A-EE20DCB8EA6C}"/>
              </a:ext>
            </a:extLst>
          </p:cNvPr>
          <p:cNvSpPr/>
          <p:nvPr/>
        </p:nvSpPr>
        <p:spPr>
          <a:xfrm>
            <a:off x="25637" y="1952636"/>
            <a:ext cx="10781739" cy="2202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51460" marR="0" lvl="0" indent="-251460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 and evaluate productivity and competitiveness </a:t>
            </a:r>
            <a:r>
              <a:rPr lang="en-ZA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holistically across all levels – macro, sector, and micro.</a:t>
            </a:r>
            <a:r>
              <a:rPr kumimoji="0" lang="en-Z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  <a:p>
            <a:pPr marL="251460" marR="0" lvl="0" indent="-251460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and maintain databases and best practice productivity and competitiveness systems, Business Model Innovation and Products and Services Innovation to improve quality and access to services </a:t>
            </a:r>
            <a:endParaRPr lang="en-ZA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986" marR="0" lvl="0" indent="-251986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Undertake and publicises Productivity related Research and Statistics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CD75A0-C370-4703-A766-3A33A88BD86F}"/>
              </a:ext>
            </a:extLst>
          </p:cNvPr>
          <p:cNvGraphicFramePr/>
          <p:nvPr/>
        </p:nvGraphicFramePr>
        <p:xfrm>
          <a:off x="1407895" y="4469108"/>
          <a:ext cx="8553455" cy="177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29BEF94-AA1A-415F-A351-F15A4D5B0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1278" y="6738207"/>
            <a:ext cx="1782054" cy="670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A77513-A740-42B6-AE19-8120FF368BC5}"/>
              </a:ext>
            </a:extLst>
          </p:cNvPr>
          <p:cNvSpPr txBox="1"/>
          <p:nvPr/>
        </p:nvSpPr>
        <p:spPr>
          <a:xfrm>
            <a:off x="842106" y="1505675"/>
            <a:ext cx="13234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Aims to: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C6666-BDDB-4A78-83BA-43AA7E0271DA}"/>
              </a:ext>
            </a:extLst>
          </p:cNvPr>
          <p:cNvSpPr/>
          <p:nvPr/>
        </p:nvSpPr>
        <p:spPr>
          <a:xfrm>
            <a:off x="0" y="70287"/>
            <a:ext cx="9492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ZA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Z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RESEARCH, INNOVATION AND STATISTICS (RIS)</a:t>
            </a:r>
          </a:p>
        </p:txBody>
      </p:sp>
    </p:spTree>
    <p:extLst>
      <p:ext uri="{BB962C8B-B14F-4D97-AF65-F5344CB8AC3E}">
        <p14:creationId xmlns:p14="http://schemas.microsoft.com/office/powerpoint/2010/main" val="38757792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E5839-692E-41ED-AD1E-4ACF39CF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3138" y="7157192"/>
            <a:ext cx="738541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473163-40AA-4B43-93A6-14E3C22722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2951" y="2877015"/>
          <a:ext cx="3399727" cy="255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2D7C13-818D-4F23-9171-E8CB341204BF}"/>
              </a:ext>
            </a:extLst>
          </p:cNvPr>
          <p:cNvSpPr txBox="1">
            <a:spLocks/>
          </p:cNvSpPr>
          <p:nvPr/>
        </p:nvSpPr>
        <p:spPr>
          <a:xfrm>
            <a:off x="0" y="1561454"/>
            <a:ext cx="10799763" cy="1187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40730" rtl="0" eaLnBrk="1" fontAlgn="auto" latinLnBrk="0" hangingPunct="1">
              <a:lnSpc>
                <a:spcPct val="100000"/>
              </a:lnSpc>
              <a:spcBef>
                <a:spcPts val="102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Productivity SA is a Schedule 3A Public Entity of the Department of Employment and Labour with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promote employment growth and productivity thereby contributing to South Africa’s socio-economic development and competitiveness as per Employment Services Act 4 of 20014, Chapter 5.</a:t>
            </a:r>
          </a:p>
          <a:p>
            <a:pPr marL="0" marR="0" lvl="0" indent="0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091051-6FEC-47B6-AD51-B443C962E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0" y="80963"/>
            <a:ext cx="9313863" cy="1462087"/>
          </a:xfrm>
          <a:prstGeom prst="rect">
            <a:avLst/>
          </a:prstGeom>
        </p:spPr>
        <p:txBody>
          <a:bodyPr vert="horz" lIns="97963" tIns="48982" rIns="97963" bIns="48982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PRODUCTIVITY SA MANDATE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25E87E-65D2-4382-A5F8-DF56DEC24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1106"/>
              </p:ext>
            </p:extLst>
          </p:nvPr>
        </p:nvGraphicFramePr>
        <p:xfrm>
          <a:off x="0" y="5860820"/>
          <a:ext cx="8184734" cy="166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51DE070-C9A8-4E2A-B093-F513E75B8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44296"/>
              </p:ext>
            </p:extLst>
          </p:nvPr>
        </p:nvGraphicFramePr>
        <p:xfrm>
          <a:off x="0" y="2748573"/>
          <a:ext cx="10799762" cy="312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22222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6BC0-EEF1-4BDB-831E-39760F27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4" y="693649"/>
            <a:ext cx="3780912" cy="6069740"/>
          </a:xfrm>
        </p:spPr>
        <p:txBody>
          <a:bodyPr>
            <a:normAutofit/>
          </a:bodyPr>
          <a:lstStyle/>
          <a:p>
            <a:pPr algn="ctr"/>
            <a:br>
              <a:rPr lang="en-ZA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896C-6233-4B49-B6DC-3B238E43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8151-52C5-4991-B124-D803CB729154}"/>
              </a:ext>
            </a:extLst>
          </p:cNvPr>
          <p:cNvSpPr txBox="1"/>
          <p:nvPr/>
        </p:nvSpPr>
        <p:spPr>
          <a:xfrm>
            <a:off x="2454403" y="418221"/>
            <a:ext cx="4268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MARKET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59680-4517-4532-A248-FB3BEC9D7D5A}"/>
              </a:ext>
            </a:extLst>
          </p:cNvPr>
          <p:cNvSpPr txBox="1"/>
          <p:nvPr/>
        </p:nvSpPr>
        <p:spPr>
          <a:xfrm>
            <a:off x="42204" y="1407540"/>
            <a:ext cx="1066196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Businesses, with a focus on SMMEs (both formal and informal) in the productive/Industrial sectors of the economy which are Labour Intensive.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Prioritise the participation of historically disadvantaged people and regions- supporting  meaningful BBBEE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Customer segments are: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businesses in economic distress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start-ups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Stable businesses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 interventions are linked to the Sector Master Plans (SMPs) and the District Development Model (DDM)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CD18BD3-AE70-F255-D9E7-1E7B2077B033}"/>
              </a:ext>
            </a:extLst>
          </p:cNvPr>
          <p:cNvSpPr txBox="1">
            <a:spLocks/>
          </p:cNvSpPr>
          <p:nvPr/>
        </p:nvSpPr>
        <p:spPr>
          <a:xfrm>
            <a:off x="8226046" y="7030322"/>
            <a:ext cx="2429946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2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3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1726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C6E21A-8098-47CF-B596-B78BCE822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2823" y="570313"/>
            <a:ext cx="4361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SECTORS</a:t>
            </a:r>
            <a:endParaRPr kumimoji="0" lang="en-ZA" sz="3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6E7E1-F72C-44C4-BA26-9CD1377FF591}"/>
              </a:ext>
            </a:extLst>
          </p:cNvPr>
          <p:cNvSpPr txBox="1">
            <a:spLocks/>
          </p:cNvSpPr>
          <p:nvPr/>
        </p:nvSpPr>
        <p:spPr>
          <a:xfrm>
            <a:off x="117309" y="1481666"/>
            <a:ext cx="10565146" cy="519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52086" marR="0" indent="-252086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95042" marR="0" indent="-290869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352101" marR="0" indent="-343754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910550" marR="0" indent="-398031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414724" marR="0" indent="-398031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18897" marR="0" indent="-398031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23070" marR="0" indent="-398031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927243" marR="0" indent="-398032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431416" marR="0" indent="-398032" algn="l" defTabSz="1008346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2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1: Industrial Sector: 	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Automotive 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Clothing Textile Leather and Footwear 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Gas Chemicals and Plastics 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Renewables/Green Economy 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Steel and Metal Fabrication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2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2: Agriculture and Agro-processing</a:t>
            </a: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2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3: Mining: Minerals and Beneficiation</a:t>
            </a: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2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4: Tourism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2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5: High Tech Sectors/Knowledge based:</a:t>
            </a:r>
            <a:r>
              <a:rPr lang="en-ZA" sz="20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ZA" sz="2000" kern="0">
                <a:latin typeface="Arial" panose="020B0604020202020204" pitchFamily="34" charset="0"/>
                <a:cs typeface="Arial" panose="020B0604020202020204" pitchFamily="34" charset="0"/>
              </a:rPr>
              <a:t>Digital Economy, ICT and Software Production, Digital Economy, Health Economy, Defence Economy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ZA" sz="18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6: Oceans Economy</a:t>
            </a:r>
          </a:p>
        </p:txBody>
      </p:sp>
    </p:spTree>
    <p:extLst>
      <p:ext uri="{BB962C8B-B14F-4D97-AF65-F5344CB8AC3E}">
        <p14:creationId xmlns:p14="http://schemas.microsoft.com/office/powerpoint/2010/main" val="24657550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3096255-40B1-944F-A974-4BF293E147CE}"/>
              </a:ext>
            </a:extLst>
          </p:cNvPr>
          <p:cNvSpPr txBox="1">
            <a:spLocks/>
          </p:cNvSpPr>
          <p:nvPr/>
        </p:nvSpPr>
        <p:spPr>
          <a:xfrm>
            <a:off x="742483" y="506913"/>
            <a:ext cx="9314795" cy="1107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09EB-E53E-3247-B839-2B7F034D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17" y="1985170"/>
            <a:ext cx="8270457" cy="4395053"/>
          </a:xfrm>
        </p:spPr>
        <p:txBody>
          <a:bodyPr>
            <a:normAutofit/>
          </a:bodyPr>
          <a:lstStyle/>
          <a:p>
            <a:pPr marL="0" indent="0" defTabSz="836593">
              <a:spcBef>
                <a:spcPts val="915"/>
              </a:spcBef>
              <a:buNone/>
            </a:pPr>
            <a:endParaRPr lang="en-GB" sz="1992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defTabSz="836593">
              <a:spcBef>
                <a:spcPts val="915"/>
              </a:spcBef>
              <a:buNone/>
            </a:pPr>
            <a:endParaRPr lang="en-GB" sz="1992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B405-E88D-6F4E-AD5D-F6A9D6F3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9476">
              <a:spcAft>
                <a:spcPts val="600"/>
              </a:spcAft>
            </a:pPr>
            <a:fld id="{43CE56F2-6480-7242-938E-57CEB721612C}" type="slidenum">
              <a:rPr lang="en-US" smtClean="0"/>
              <a:pPr defTabSz="379476"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8097DE-0F73-4BAB-B260-3710475712A8}"/>
              </a:ext>
            </a:extLst>
          </p:cNvPr>
          <p:cNvSpPr/>
          <p:nvPr/>
        </p:nvSpPr>
        <p:spPr>
          <a:xfrm>
            <a:off x="1" y="2016573"/>
            <a:ext cx="4950574" cy="47182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2000" b="1">
                <a:latin typeface="Arial"/>
                <a:cs typeface="Arial"/>
              </a:rPr>
              <a:t>Mpho </a:t>
            </a:r>
            <a:r>
              <a:rPr lang="en-ZA" altLang="en-US" sz="2000" b="1" err="1">
                <a:latin typeface="Arial"/>
                <a:cs typeface="Arial"/>
              </a:rPr>
              <a:t>Mathelemusa</a:t>
            </a:r>
            <a:endParaRPr lang="en-ZA" altLang="en-US" sz="2000" b="1" kern="120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 Senior </a:t>
            </a:r>
            <a:r>
              <a:rPr lang="en-ZA" altLang="en-US" sz="1950">
                <a:latin typeface="Arial"/>
                <a:cs typeface="Arial"/>
              </a:rPr>
              <a:t>Productivity Practitioners</a:t>
            </a:r>
            <a:r>
              <a:rPr lang="en-ZA" altLang="en-US" sz="1950" kern="1200">
                <a:latin typeface="Arial"/>
                <a:ea typeface="+mn-ea"/>
                <a:cs typeface="Arial"/>
              </a:rPr>
              <a:t>: Competitiveness Improvement Services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92">
                <a:latin typeface="Arial" panose="020B0604020202020204" pitchFamily="34" charset="0"/>
                <a:cs typeface="Arial" panose="020B0604020202020204" pitchFamily="34" charset="0"/>
              </a:rPr>
              <a:t>Region1 (Limpopo, Gauteng and Northwest)</a:t>
            </a:r>
            <a:endParaRPr lang="en-ZA" altLang="en-US" sz="1992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011 848 5300</a:t>
            </a:r>
            <a:r>
              <a:rPr lang="en-ZA" altLang="en-US" sz="1950">
                <a:latin typeface="Arial"/>
                <a:cs typeface="Arial"/>
              </a:rPr>
              <a:t>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>
                <a:latin typeface="Arial"/>
                <a:cs typeface="Arial"/>
              </a:rPr>
              <a:t>Or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>
                <a:latin typeface="Arial"/>
                <a:cs typeface="Arial"/>
              </a:rPr>
              <a:t>Mphoma</a:t>
            </a:r>
            <a:r>
              <a:rPr lang="en-ZA" altLang="en-US" sz="1950" kern="1200">
                <a:latin typeface="Arial"/>
                <a:cs typeface="Arial"/>
              </a:rPr>
              <a:t>@productivitysa.co.za</a:t>
            </a:r>
            <a:r>
              <a:rPr lang="en-ZA" altLang="en-US" sz="1950" kern="1200">
                <a:latin typeface="Arial"/>
                <a:ea typeface="+mn-ea"/>
                <a:cs typeface="Arial"/>
              </a:rPr>
              <a:t> - 0720269918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</a:pPr>
            <a:endParaRPr lang="en-ZA" altLang="en-US" sz="1950" kern="1200">
              <a:latin typeface="Arial"/>
              <a:ea typeface="+mn-ea"/>
              <a:cs typeface="Arial"/>
            </a:endParaRP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9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9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info@productivitysa.co.za</a:t>
            </a:r>
            <a:r>
              <a:rPr lang="en-ZA" altLang="en-US" sz="199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9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www.productivitysa</a:t>
            </a:r>
            <a:r>
              <a:rPr lang="en-ZA" altLang="en-US" sz="199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ZA" altLang="en-US" sz="1494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co.za</a:t>
            </a:r>
            <a:endParaRPr lang="en-ZA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5BCB1-2CCF-6B54-79C2-1CEA69A847BB}"/>
              </a:ext>
            </a:extLst>
          </p:cNvPr>
          <p:cNvSpPr/>
          <p:nvPr/>
        </p:nvSpPr>
        <p:spPr>
          <a:xfrm>
            <a:off x="5231035" y="1986439"/>
            <a:ext cx="4950573" cy="43858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2000" b="1">
                <a:latin typeface="Arial"/>
                <a:cs typeface="Arial"/>
              </a:rPr>
              <a:t>Mpho </a:t>
            </a:r>
            <a:r>
              <a:rPr lang="en-ZA" altLang="en-US" sz="2000" b="1" err="1">
                <a:latin typeface="Arial"/>
                <a:cs typeface="Arial"/>
              </a:rPr>
              <a:t>Matjeke</a:t>
            </a:r>
            <a:endParaRPr lang="en-US" sz="2000" b="1" err="1"/>
          </a:p>
          <a:p>
            <a:pPr algn="ctr" defTabSz="379476">
              <a:spcBef>
                <a:spcPct val="0"/>
              </a:spcBef>
              <a:spcAft>
                <a:spcPts val="600"/>
              </a:spcAft>
            </a:pPr>
            <a:r>
              <a:rPr lang="en-ZA" altLang="en-US" sz="1950">
                <a:latin typeface="Arial"/>
                <a:cs typeface="Arial"/>
              </a:rPr>
              <a:t>Acting Senior Manager</a:t>
            </a:r>
            <a:endParaRPr lang="en-ZA"/>
          </a:p>
          <a:p>
            <a:pPr algn="ctr" defTabSz="379476">
              <a:spcBef>
                <a:spcPct val="0"/>
              </a:spcBef>
              <a:spcAft>
                <a:spcPts val="600"/>
              </a:spcAft>
            </a:pPr>
            <a:r>
              <a:rPr lang="en-ZA" altLang="en-US" sz="1950">
                <a:latin typeface="Arial"/>
                <a:cs typeface="Arial"/>
              </a:rPr>
              <a:t>Business Turnaround &amp; Recovery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>
                <a:latin typeface="Arial"/>
                <a:cs typeface="Arial"/>
              </a:rPr>
              <a:t>Region1 (Limpopo, Gauteng and Northwest)</a:t>
            </a:r>
            <a:endParaRPr lang="en-ZA" altLang="en-US" sz="1950" kern="120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011 848 5300</a:t>
            </a:r>
            <a:r>
              <a:rPr lang="en-ZA" altLang="en-US" sz="1950">
                <a:latin typeface="Arial"/>
                <a:cs typeface="Arial"/>
              </a:rPr>
              <a:t>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</a:pPr>
            <a:r>
              <a:rPr lang="en-ZA" altLang="en-US" sz="1950">
                <a:latin typeface="Arial"/>
                <a:cs typeface="Arial"/>
              </a:rPr>
              <a:t>Mphom@productivitysa.co.za</a:t>
            </a:r>
            <a:r>
              <a:rPr lang="en-ZA" altLang="en-US" sz="1950">
                <a:latin typeface="Arial"/>
                <a:cs typeface="Arial"/>
              </a:rPr>
              <a:t> - 0716090611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</a:pPr>
            <a:endParaRPr lang="en-ZA" altLang="en-US" sz="1950" kern="1200">
              <a:latin typeface="Arial"/>
              <a:ea typeface="+mn-ea"/>
              <a:cs typeface="Arial"/>
            </a:endParaRP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Or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info@productivitysa.co.za</a:t>
            </a:r>
            <a:r>
              <a:rPr lang="en-ZA" altLang="en-US" sz="1950" kern="1200">
                <a:latin typeface="Arial"/>
                <a:ea typeface="+mn-ea"/>
                <a:cs typeface="Arial"/>
              </a:rPr>
              <a:t> </a:t>
            </a:r>
          </a:p>
          <a:p>
            <a:pPr algn="ctr" defTabSz="379476"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ZA" altLang="en-US" sz="1950" kern="1200">
                <a:latin typeface="Arial"/>
                <a:ea typeface="+mn-ea"/>
                <a:cs typeface="Arial"/>
              </a:rPr>
              <a:t>www.productivitysa</a:t>
            </a:r>
            <a:r>
              <a:rPr lang="en-ZA" altLang="en-US" sz="1950" kern="1200">
                <a:latin typeface="Arial"/>
                <a:ea typeface="+mn-ea"/>
                <a:cs typeface="Arial"/>
              </a:rPr>
              <a:t> </a:t>
            </a:r>
            <a:r>
              <a:rPr lang="en-ZA" altLang="en-US" sz="1450" kern="1200">
                <a:solidFill>
                  <a:schemeClr val="bg1"/>
                </a:solidFill>
                <a:latin typeface="+mn-lt"/>
                <a:ea typeface="+mn-ea"/>
                <a:cs typeface="Arial"/>
              </a:rPr>
              <a:t>co.za</a:t>
            </a:r>
            <a:endParaRPr lang="en-ZA" altLang="en-US" sz="145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62882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A9216-A400-8C45-B616-7A1F5B3B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56F2-6480-7242-938E-57CEB721612C}" type="slidenum">
              <a:rPr lang="en-US" smtClean="0"/>
              <a:t>33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C4856-2415-5C4D-AB21-49062DBB2AC9}"/>
              </a:ext>
            </a:extLst>
          </p:cNvPr>
          <p:cNvSpPr txBox="1">
            <a:spLocks/>
          </p:cNvSpPr>
          <p:nvPr/>
        </p:nvSpPr>
        <p:spPr>
          <a:xfrm>
            <a:off x="1687490" y="3238007"/>
            <a:ext cx="5051275" cy="412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70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09EB-E53E-3247-B839-2B7F034D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17" y="1886329"/>
            <a:ext cx="9882037" cy="5251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B405-E88D-6F4E-AD5D-F6A9D6F3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096255-40B1-944F-A974-4BF293E147CE}"/>
              </a:ext>
            </a:extLst>
          </p:cNvPr>
          <p:cNvSpPr txBox="1">
            <a:spLocks/>
          </p:cNvSpPr>
          <p:nvPr/>
        </p:nvSpPr>
        <p:spPr>
          <a:xfrm>
            <a:off x="678741" y="534593"/>
            <a:ext cx="9591869" cy="1080354"/>
          </a:xfrm>
          <a:prstGeom prst="rect">
            <a:avLst/>
          </a:prstGeom>
        </p:spPr>
        <p:txBody>
          <a:bodyPr vert="horz" lIns="97963" tIns="48982" rIns="97963" bIns="48982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FOOTPRINT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E90792-CD32-4BDB-9326-E190DF02D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983649"/>
              </p:ext>
            </p:extLst>
          </p:nvPr>
        </p:nvGraphicFramePr>
        <p:xfrm>
          <a:off x="0" y="1513925"/>
          <a:ext cx="10799763" cy="562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45E449-D9EA-487D-A56D-3CC9047F3E35}"/>
              </a:ext>
            </a:extLst>
          </p:cNvPr>
          <p:cNvSpPr/>
          <p:nvPr/>
        </p:nvSpPr>
        <p:spPr>
          <a:xfrm>
            <a:off x="291270" y="1671427"/>
            <a:ext cx="3205319" cy="980439"/>
          </a:xfrm>
          <a:prstGeom prst="roundRect">
            <a:avLst/>
          </a:prstGeom>
          <a:solidFill>
            <a:srgbClr val="FFC6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1</a:t>
            </a:r>
          </a:p>
          <a:p>
            <a:pPr algn="ctr"/>
            <a:r>
              <a:rPr lang="en-ZA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Gauteng, North West, Limpopo</a:t>
            </a:r>
            <a:endPara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640CDE-082C-4BC6-B824-F1EE754C2B1F}"/>
              </a:ext>
            </a:extLst>
          </p:cNvPr>
          <p:cNvSpPr/>
          <p:nvPr/>
        </p:nvSpPr>
        <p:spPr>
          <a:xfrm>
            <a:off x="3870775" y="1665080"/>
            <a:ext cx="3203867" cy="980439"/>
          </a:xfrm>
          <a:prstGeom prst="roundRect">
            <a:avLst/>
          </a:prstGeom>
          <a:solidFill>
            <a:srgbClr val="FFD3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2</a:t>
            </a:r>
          </a:p>
          <a:p>
            <a:pPr algn="ctr"/>
            <a:r>
              <a:rPr lang="en-ZA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Cape, Free State, Northern Cape</a:t>
            </a:r>
            <a:endPara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422B9E-323C-462F-9E54-9D1CE887FF86}"/>
              </a:ext>
            </a:extLst>
          </p:cNvPr>
          <p:cNvSpPr/>
          <p:nvPr/>
        </p:nvSpPr>
        <p:spPr>
          <a:xfrm>
            <a:off x="7366534" y="1671427"/>
            <a:ext cx="3203867" cy="980439"/>
          </a:xfrm>
          <a:prstGeom prst="roundRect">
            <a:avLst/>
          </a:prstGeom>
          <a:solidFill>
            <a:srgbClr val="FFDF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3</a:t>
            </a:r>
          </a:p>
          <a:p>
            <a:pPr algn="ctr"/>
            <a:r>
              <a:rPr lang="en-ZA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KwaZulu Natal, Eastern Cape, Mpumalanga</a:t>
            </a:r>
            <a:endParaRPr lang="en-ZA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BFD610-631B-441E-CAC1-9FAB82BCF95B}"/>
              </a:ext>
            </a:extLst>
          </p:cNvPr>
          <p:cNvSpPr/>
          <p:nvPr/>
        </p:nvSpPr>
        <p:spPr>
          <a:xfrm rot="5400000">
            <a:off x="5950119" y="4907638"/>
            <a:ext cx="1130035" cy="111901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-2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895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B0F3-8911-C183-4B18-22DA8AA7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" y="134636"/>
            <a:ext cx="9893929" cy="1461188"/>
          </a:xfrm>
        </p:spPr>
        <p:txBody>
          <a:bodyPr anchor="ctr">
            <a:normAutofit/>
          </a:bodyPr>
          <a:lstStyle/>
          <a:p>
            <a:r>
              <a:rPr lang="en-US" b="1"/>
              <a:t>Functions of Productivity South Africa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F5B1-1B8B-A782-760B-4E4C3E3D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700"/>
            <a:ext cx="2429947" cy="4024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CE56F2-6480-7242-938E-57CEB721612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9B191B-2684-1C6A-08ED-F68F1DCC2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40525"/>
              </p:ext>
            </p:extLst>
          </p:nvPr>
        </p:nvGraphicFramePr>
        <p:xfrm>
          <a:off x="109728" y="1444099"/>
          <a:ext cx="10676830" cy="536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47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EC6-1C67-48EA-BC36-4E4519DC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43" y="329418"/>
            <a:ext cx="10710401" cy="999206"/>
          </a:xfrm>
        </p:spPr>
        <p:txBody>
          <a:bodyPr>
            <a:noAutofit/>
          </a:bodyPr>
          <a:lstStyle/>
          <a:p>
            <a:pPr algn="ctr" defTabSz="426712"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PRODUCTIVITY SA ENTERPRISE </a:t>
            </a:r>
            <a:b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</a:t>
            </a:r>
            <a:r>
              <a:rPr lang="en-US" altLang="en-US" sz="3200" b="1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PROGRAMMES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ZA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4070373-6B22-4302-B006-38617D72E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43" y="1467628"/>
            <a:ext cx="10687852" cy="4313455"/>
          </a:xfrm>
        </p:spPr>
        <p:txBody>
          <a:bodyPr/>
          <a:lstStyle/>
          <a:p>
            <a:pPr marL="0" indent="0">
              <a:buNone/>
            </a:pPr>
            <a:endParaRPr lang="en-ZA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EF4DFCA-8794-4D33-8158-E1926E8BC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06925" y="7071552"/>
            <a:ext cx="477745" cy="402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18954" indent="-314982">
              <a:spcBef>
                <a:spcPct val="20000"/>
              </a:spcBef>
              <a:buFont typeface="Arial" panose="020B0604020202020204" pitchFamily="34" charset="0"/>
              <a:buChar char="–"/>
              <a:defRPr sz="308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9929" indent="-251986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63900" indent="-251986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67872" indent="-251986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771844" indent="-251986" defTabSz="5039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275815" indent="-251986" defTabSz="5039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779787" indent="-251986" defTabSz="5039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83758" indent="-251986" defTabSz="5039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4E505-B1F7-4EDE-ACC7-FF6459094F22}" type="slidenum">
              <a:rPr kumimoji="0" lang="en-US" altLang="en-US" sz="1323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23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413" name="Group 21">
            <a:extLst>
              <a:ext uri="{FF2B5EF4-FFF2-40B4-BE49-F238E27FC236}">
                <a16:creationId xmlns:a16="http://schemas.microsoft.com/office/drawing/2014/main" id="{7BB3F983-D35B-4192-92E5-FAAFA4F733A8}"/>
              </a:ext>
            </a:extLst>
          </p:cNvPr>
          <p:cNvGrpSpPr>
            <a:grpSpLocks/>
          </p:cNvGrpSpPr>
          <p:nvPr/>
        </p:nvGrpSpPr>
        <p:grpSpPr bwMode="auto">
          <a:xfrm>
            <a:off x="2981" y="1205251"/>
            <a:ext cx="10796782" cy="4313455"/>
            <a:chOff x="-177240" y="1743904"/>
            <a:chExt cx="7269612" cy="32517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E20BA-8CC2-43FD-88B8-6EF491FD27B5}"/>
                </a:ext>
              </a:extLst>
            </p:cNvPr>
            <p:cNvSpPr/>
            <p:nvPr/>
          </p:nvSpPr>
          <p:spPr bwMode="auto">
            <a:xfrm>
              <a:off x="-177240" y="1995332"/>
              <a:ext cx="2612957" cy="3000304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F7B3FD-A481-49EF-BC4A-094E9929CB38}"/>
                </a:ext>
              </a:extLst>
            </p:cNvPr>
            <p:cNvSpPr/>
            <p:nvPr/>
          </p:nvSpPr>
          <p:spPr bwMode="auto">
            <a:xfrm>
              <a:off x="4344168" y="1995332"/>
              <a:ext cx="2734861" cy="3000304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24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8BFF87-BF1E-4C8A-8BE3-DE95C2F9B78B}"/>
                </a:ext>
              </a:extLst>
            </p:cNvPr>
            <p:cNvSpPr/>
            <p:nvPr/>
          </p:nvSpPr>
          <p:spPr bwMode="auto">
            <a:xfrm>
              <a:off x="2448787" y="1995332"/>
              <a:ext cx="1895382" cy="3000304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853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24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22" name="Group 55">
              <a:extLst>
                <a:ext uri="{FF2B5EF4-FFF2-40B4-BE49-F238E27FC236}">
                  <a16:creationId xmlns:a16="http://schemas.microsoft.com/office/drawing/2014/main" id="{B3A2FAF6-73D9-4ECA-89DB-A8B3340EA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83" y="1743904"/>
              <a:ext cx="7010489" cy="3155733"/>
              <a:chOff x="-622437" y="1500174"/>
              <a:chExt cx="5341590" cy="3243558"/>
            </a:xfrm>
          </p:grpSpPr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8447547E-6461-43EA-96D7-3556EACDD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2437" y="3759607"/>
                <a:ext cx="107325" cy="265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534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altLang="en-US" sz="1494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13">
                <a:extLst>
                  <a:ext uri="{FF2B5EF4-FFF2-40B4-BE49-F238E27FC236}">
                    <a16:creationId xmlns:a16="http://schemas.microsoft.com/office/drawing/2014/main" id="{3F0E2E98-8E61-4061-8B42-1BE1C9FC3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957" y="2336463"/>
                <a:ext cx="22704" cy="2407269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53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68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 Box 28">
                <a:extLst>
                  <a:ext uri="{FF2B5EF4-FFF2-40B4-BE49-F238E27FC236}">
                    <a16:creationId xmlns:a16="http://schemas.microsoft.com/office/drawing/2014/main" id="{29271EE5-15C1-446A-BCA1-04CAEBF00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008" y="1500174"/>
                <a:ext cx="107325" cy="265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534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94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29">
                <a:extLst>
                  <a:ext uri="{FF2B5EF4-FFF2-40B4-BE49-F238E27FC236}">
                    <a16:creationId xmlns:a16="http://schemas.microsoft.com/office/drawing/2014/main" id="{F756B2C8-0F19-41E8-8637-5B2F7AF71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9132" y="2486240"/>
                <a:ext cx="107325" cy="265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534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94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897AA28-6920-4C0D-BC42-4FB140FE2FB0}"/>
                  </a:ext>
                </a:extLst>
              </p:cNvPr>
              <p:cNvSpPr/>
              <p:nvPr/>
            </p:nvSpPr>
            <p:spPr>
              <a:xfrm>
                <a:off x="141083" y="1929835"/>
                <a:ext cx="4528253" cy="2626710"/>
              </a:xfrm>
              <a:custGeom>
                <a:avLst/>
                <a:gdLst>
                  <a:gd name="connsiteX0" fmla="*/ 0 w 4527755"/>
                  <a:gd name="connsiteY0" fmla="*/ 2671916 h 2671916"/>
                  <a:gd name="connsiteX1" fmla="*/ 339213 w 4527755"/>
                  <a:gd name="connsiteY1" fmla="*/ 2524432 h 2671916"/>
                  <a:gd name="connsiteX2" fmla="*/ 693174 w 4527755"/>
                  <a:gd name="connsiteY2" fmla="*/ 2273709 h 2671916"/>
                  <a:gd name="connsiteX3" fmla="*/ 1032387 w 4527755"/>
                  <a:gd name="connsiteY3" fmla="*/ 1860754 h 2671916"/>
                  <a:gd name="connsiteX4" fmla="*/ 2241755 w 4527755"/>
                  <a:gd name="connsiteY4" fmla="*/ 46703 h 2671916"/>
                  <a:gd name="connsiteX5" fmla="*/ 3274142 w 4527755"/>
                  <a:gd name="connsiteY5" fmla="*/ 1580535 h 2671916"/>
                  <a:gd name="connsiteX6" fmla="*/ 3524865 w 4527755"/>
                  <a:gd name="connsiteY6" fmla="*/ 1934496 h 2671916"/>
                  <a:gd name="connsiteX7" fmla="*/ 3819833 w 4527755"/>
                  <a:gd name="connsiteY7" fmla="*/ 2244213 h 2671916"/>
                  <a:gd name="connsiteX8" fmla="*/ 4247536 w 4527755"/>
                  <a:gd name="connsiteY8" fmla="*/ 2524432 h 2671916"/>
                  <a:gd name="connsiteX9" fmla="*/ 4527755 w 4527755"/>
                  <a:gd name="connsiteY9" fmla="*/ 2657167 h 267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7755" h="2671916">
                    <a:moveTo>
                      <a:pt x="0" y="2671916"/>
                    </a:moveTo>
                    <a:cubicBezTo>
                      <a:pt x="111842" y="2631358"/>
                      <a:pt x="223684" y="2590800"/>
                      <a:pt x="339213" y="2524432"/>
                    </a:cubicBezTo>
                    <a:cubicBezTo>
                      <a:pt x="454742" y="2458064"/>
                      <a:pt x="577645" y="2384322"/>
                      <a:pt x="693174" y="2273709"/>
                    </a:cubicBezTo>
                    <a:cubicBezTo>
                      <a:pt x="808703" y="2163096"/>
                      <a:pt x="774290" y="2231922"/>
                      <a:pt x="1032387" y="1860754"/>
                    </a:cubicBezTo>
                    <a:cubicBezTo>
                      <a:pt x="1290484" y="1489586"/>
                      <a:pt x="1868129" y="93406"/>
                      <a:pt x="2241755" y="46703"/>
                    </a:cubicBezTo>
                    <a:cubicBezTo>
                      <a:pt x="2615381" y="0"/>
                      <a:pt x="3060290" y="1265903"/>
                      <a:pt x="3274142" y="1580535"/>
                    </a:cubicBezTo>
                    <a:cubicBezTo>
                      <a:pt x="3487994" y="1895167"/>
                      <a:pt x="3433916" y="1823883"/>
                      <a:pt x="3524865" y="1934496"/>
                    </a:cubicBezTo>
                    <a:cubicBezTo>
                      <a:pt x="3615814" y="2045109"/>
                      <a:pt x="3699388" y="2145890"/>
                      <a:pt x="3819833" y="2244213"/>
                    </a:cubicBezTo>
                    <a:cubicBezTo>
                      <a:pt x="3940278" y="2342536"/>
                      <a:pt x="4129549" y="2455606"/>
                      <a:pt x="4247536" y="2524432"/>
                    </a:cubicBezTo>
                    <a:cubicBezTo>
                      <a:pt x="4365523" y="2593258"/>
                      <a:pt x="4446639" y="2625212"/>
                      <a:pt x="4527755" y="2657167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853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6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7429" name="Straight Connector 15">
                <a:extLst>
                  <a:ext uri="{FF2B5EF4-FFF2-40B4-BE49-F238E27FC236}">
                    <a16:creationId xmlns:a16="http://schemas.microsoft.com/office/drawing/2014/main" id="{D7784268-652A-44D3-B5D0-CD3E8C95DE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957" y="2304634"/>
                <a:ext cx="14093" cy="2431122"/>
              </a:xfrm>
              <a:prstGeom prst="line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8C7C4A1-6321-4763-8CE3-70B41230BA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999" y="3974722"/>
                <a:ext cx="3940154" cy="5076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31F6573B-7467-4B9C-9274-216650096C14}"/>
                  </a:ext>
                </a:extLst>
              </p:cNvPr>
              <p:cNvSpPr/>
              <p:nvPr/>
            </p:nvSpPr>
            <p:spPr>
              <a:xfrm>
                <a:off x="3209397" y="1855331"/>
                <a:ext cx="1305406" cy="1185300"/>
              </a:xfrm>
              <a:custGeom>
                <a:avLst/>
                <a:gdLst>
                  <a:gd name="connsiteX0" fmla="*/ 0 w 1740309"/>
                  <a:gd name="connsiteY0" fmla="*/ 1902542 h 1902542"/>
                  <a:gd name="connsiteX1" fmla="*/ 412955 w 1740309"/>
                  <a:gd name="connsiteY1" fmla="*/ 1784555 h 1902542"/>
                  <a:gd name="connsiteX2" fmla="*/ 988142 w 1740309"/>
                  <a:gd name="connsiteY2" fmla="*/ 1297858 h 1902542"/>
                  <a:gd name="connsiteX3" fmla="*/ 1740309 w 1740309"/>
                  <a:gd name="connsiteY3" fmla="*/ 0 h 190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09" h="1902542">
                    <a:moveTo>
                      <a:pt x="0" y="1902542"/>
                    </a:moveTo>
                    <a:cubicBezTo>
                      <a:pt x="124132" y="1893939"/>
                      <a:pt x="248265" y="1885336"/>
                      <a:pt x="412955" y="1784555"/>
                    </a:cubicBezTo>
                    <a:cubicBezTo>
                      <a:pt x="577645" y="1683774"/>
                      <a:pt x="766916" y="1595284"/>
                      <a:pt x="988142" y="1297858"/>
                    </a:cubicBezTo>
                    <a:cubicBezTo>
                      <a:pt x="1209368" y="1000432"/>
                      <a:pt x="1474838" y="500216"/>
                      <a:pt x="1740309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8534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68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32">
                <a:extLst>
                  <a:ext uri="{FF2B5EF4-FFF2-40B4-BE49-F238E27FC236}">
                    <a16:creationId xmlns:a16="http://schemas.microsoft.com/office/drawing/2014/main" id="{1797634D-DB00-4A63-8CB7-F1C739462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371" y="2243694"/>
                <a:ext cx="107325" cy="265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5342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94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A74A93-4996-4E5E-9EA3-7CF97D7117F7}"/>
              </a:ext>
            </a:extLst>
          </p:cNvPr>
          <p:cNvSpPr txBox="1"/>
          <p:nvPr/>
        </p:nvSpPr>
        <p:spPr>
          <a:xfrm>
            <a:off x="6773" y="5596943"/>
            <a:ext cx="10820187" cy="1712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Z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Z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Businesses to be assisted should meet the following criteria:</a:t>
            </a:r>
          </a:p>
          <a:p>
            <a:pPr marL="266696" marR="0" lvl="0" indent="-26669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Operational (Proof of transactions such as invoices &amp; orders)</a:t>
            </a:r>
          </a:p>
          <a:p>
            <a:pPr marL="266696" marR="0" lvl="0" indent="-26669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compliance</a:t>
            </a:r>
          </a:p>
          <a:p>
            <a:pPr marL="266696" marR="0" lvl="0" indent="-26669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Financials</a:t>
            </a:r>
          </a:p>
          <a:p>
            <a:pPr marL="266696" marR="0" lvl="0" indent="-26669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 premises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F3DE78-DAF8-4C51-B83C-EF132600E1AD}"/>
              </a:ext>
            </a:extLst>
          </p:cNvPr>
          <p:cNvSpPr txBox="1"/>
          <p:nvPr/>
        </p:nvSpPr>
        <p:spPr>
          <a:xfrm>
            <a:off x="4189762" y="2955135"/>
            <a:ext cx="240789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</a:t>
            </a:r>
          </a:p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Enterprises</a:t>
            </a:r>
            <a:endParaRPr kumimoji="0" lang="en-Z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3E8F56-98F1-4A31-B2DC-531B94148F3B}"/>
              </a:ext>
            </a:extLst>
          </p:cNvPr>
          <p:cNvSpPr/>
          <p:nvPr/>
        </p:nvSpPr>
        <p:spPr>
          <a:xfrm>
            <a:off x="7263553" y="3180907"/>
            <a:ext cx="193891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Distressed</a:t>
            </a:r>
          </a:p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924187-FFE4-4D70-8A6A-8A67A7D7E8F6}"/>
              </a:ext>
            </a:extLst>
          </p:cNvPr>
          <p:cNvSpPr/>
          <p:nvPr/>
        </p:nvSpPr>
        <p:spPr>
          <a:xfrm>
            <a:off x="-525000" y="3172907"/>
            <a:ext cx="503803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Emerging  </a:t>
            </a:r>
          </a:p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Enterprises</a:t>
            </a:r>
            <a:r>
              <a:rPr kumimoji="0" lang="en-ZA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ED531-EBDE-4276-B3B7-F01B78525FEB}"/>
              </a:ext>
            </a:extLst>
          </p:cNvPr>
          <p:cNvSpPr txBox="1"/>
          <p:nvPr/>
        </p:nvSpPr>
        <p:spPr>
          <a:xfrm>
            <a:off x="1922670" y="1569757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Services (CIS)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D7A10A97-A296-4AC5-B9B8-169A8FB695E4}"/>
              </a:ext>
            </a:extLst>
          </p:cNvPr>
          <p:cNvSpPr/>
          <p:nvPr/>
        </p:nvSpPr>
        <p:spPr bwMode="auto">
          <a:xfrm>
            <a:off x="7061894" y="1715274"/>
            <a:ext cx="1429372" cy="701824"/>
          </a:xfrm>
          <a:custGeom>
            <a:avLst/>
            <a:gdLst>
              <a:gd name="connsiteX0" fmla="*/ 0 w 1740309"/>
              <a:gd name="connsiteY0" fmla="*/ 1902542 h 1902542"/>
              <a:gd name="connsiteX1" fmla="*/ 412955 w 1740309"/>
              <a:gd name="connsiteY1" fmla="*/ 1784555 h 1902542"/>
              <a:gd name="connsiteX2" fmla="*/ 988142 w 1740309"/>
              <a:gd name="connsiteY2" fmla="*/ 1297858 h 1902542"/>
              <a:gd name="connsiteX3" fmla="*/ 1740309 w 1740309"/>
              <a:gd name="connsiteY3" fmla="*/ 0 h 19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09" h="1902542">
                <a:moveTo>
                  <a:pt x="0" y="1902542"/>
                </a:moveTo>
                <a:cubicBezTo>
                  <a:pt x="124132" y="1893939"/>
                  <a:pt x="248265" y="1885336"/>
                  <a:pt x="412955" y="1784555"/>
                </a:cubicBezTo>
                <a:cubicBezTo>
                  <a:pt x="577645" y="1683774"/>
                  <a:pt x="766916" y="1595284"/>
                  <a:pt x="988142" y="1297858"/>
                </a:cubicBezTo>
                <a:cubicBezTo>
                  <a:pt x="1209368" y="1000432"/>
                  <a:pt x="1474838" y="500216"/>
                  <a:pt x="1740309" y="0"/>
                </a:cubicBezTo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853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8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07ACB-2A40-415C-972B-8D1ECC16F024}"/>
              </a:ext>
            </a:extLst>
          </p:cNvPr>
          <p:cNvSpPr txBox="1"/>
          <p:nvPr/>
        </p:nvSpPr>
        <p:spPr>
          <a:xfrm>
            <a:off x="6910100" y="1437787"/>
            <a:ext cx="307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Turnaround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Recovery (BT&amp;R)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9B0D-6039-4123-9F56-FDF59D02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510" y="-54220"/>
            <a:ext cx="5537279" cy="1965515"/>
          </a:xfrm>
        </p:spPr>
        <p:txBody>
          <a:bodyPr anchor="b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ZA" sz="33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 DEVELOPMENT &amp; SUPPORT PROGRAMMES</a:t>
            </a:r>
            <a:br>
              <a:rPr kumimoji="0" lang="en-ZA" sz="33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3300"/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FDFB3E93-239B-014B-EDD7-E76D37726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1" r="39721" b="-1"/>
          <a:stretch/>
        </p:blipFill>
        <p:spPr>
          <a:xfrm>
            <a:off x="20" y="10"/>
            <a:ext cx="4125490" cy="755966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0A23-DE0D-45DA-939F-B15952DF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867" y="2468229"/>
            <a:ext cx="5944816" cy="32719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ZA" sz="2200" b="1">
                <a:latin typeface="Arial" panose="020B0604020202020204" pitchFamily="34" charset="0"/>
                <a:cs typeface="Arial" panose="020B0604020202020204" pitchFamily="34" charset="0"/>
              </a:rPr>
              <a:t>Competitiveness Improvement Services (CIS)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ZA" sz="2200" b="1">
                <a:latin typeface="Arial" panose="020B0604020202020204" pitchFamily="34" charset="0"/>
                <a:cs typeface="Arial" panose="020B0604020202020204" pitchFamily="34" charset="0"/>
              </a:rPr>
              <a:t>Business Turnaround and Recovery (BT&amp;R)</a:t>
            </a:r>
          </a:p>
          <a:p>
            <a:pPr marL="457200" indent="-457200">
              <a:buAutoNum type="arabicPeriod"/>
            </a:pPr>
            <a:r>
              <a:rPr lang="en-ZA" sz="2200" b="1">
                <a:latin typeface="Arial" panose="020B0604020202020204" pitchFamily="34" charset="0"/>
                <a:cs typeface="Arial" panose="020B0604020202020204" pitchFamily="34" charset="0"/>
              </a:rPr>
              <a:t>Research, Innovation and Statistics (RIS)</a:t>
            </a:r>
            <a:endParaRPr lang="en-ZA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78C4-3960-45F6-90AD-114C955B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001" y="7006698"/>
            <a:ext cx="1152276" cy="40248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9B0D-6039-4123-9F56-FDF59D02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2" y="1271599"/>
            <a:ext cx="2834938" cy="4917606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ZA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 SUPPORT PROGRAMMES</a:t>
            </a:r>
            <a:br>
              <a:rPr kumimoji="0" lang="en-ZA" sz="2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0A23-DE0D-45DA-939F-B15952DF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" y="1464369"/>
            <a:ext cx="10780801" cy="540038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ZA" sz="2200">
                <a:latin typeface="Arial" panose="020B0604020202020204" pitchFamily="34" charset="0"/>
                <a:cs typeface="Arial" panose="020B0604020202020204" pitchFamily="34" charset="0"/>
              </a:rPr>
              <a:t>AIMS TO:</a:t>
            </a:r>
          </a:p>
          <a:p>
            <a:pPr>
              <a:lnSpc>
                <a:spcPct val="150000"/>
              </a:lnSpc>
            </a:pPr>
            <a:r>
              <a:rPr lang="en-ZA" sz="2200">
                <a:latin typeface="Arial" panose="020B0604020202020204" pitchFamily="34" charset="0"/>
                <a:cs typeface="Arial" panose="020B0604020202020204" pitchFamily="34" charset="0"/>
              </a:rPr>
              <a:t>Enhance the capacities of enterprises to adopt world-class productivity enhancement best practices </a:t>
            </a:r>
          </a:p>
          <a:p>
            <a:pPr marL="251460" indent="-251460">
              <a:lnSpc>
                <a:spcPct val="150000"/>
              </a:lnSpc>
            </a:pPr>
            <a:r>
              <a:rPr lang="en-ZA" sz="2200">
                <a:latin typeface="Arial" panose="020B0604020202020204" pitchFamily="34" charset="0"/>
                <a:cs typeface="Arial" panose="020B0604020202020204" pitchFamily="34" charset="0"/>
              </a:rPr>
              <a:t>Targets priority productive sectors with strong growth and employment multipliers, with a focus on the township and rural economies. </a:t>
            </a:r>
          </a:p>
          <a:p>
            <a:pPr marL="251460" indent="-251460">
              <a:lnSpc>
                <a:spcPct val="150000"/>
              </a:lnSpc>
            </a:pPr>
            <a:r>
              <a:rPr lang="en-ZA" sz="2200">
                <a:latin typeface="Arial" panose="020B0604020202020204" pitchFamily="34" charset="0"/>
                <a:cs typeface="Arial" panose="020B0604020202020204" pitchFamily="34" charset="0"/>
              </a:rPr>
              <a:t>Contribute to the creation of productive employment and decent work by improving the competitiveness and sustainability of enterprises. </a:t>
            </a:r>
          </a:p>
          <a:p>
            <a:pPr marL="251460" indent="-251460">
              <a:lnSpc>
                <a:spcPct val="150000"/>
              </a:lnSpc>
            </a:pPr>
            <a:r>
              <a:rPr lang="en-ZA" sz="2200">
                <a:latin typeface="Arial" panose="020B0604020202020204" pitchFamily="34" charset="0"/>
                <a:cs typeface="Arial" panose="020B0604020202020204" pitchFamily="34" charset="0"/>
              </a:rPr>
              <a:t>Prioritise the participation of historically disadvantaged people and regions in the economy and thereby support meaningful BBBEE</a:t>
            </a:r>
          </a:p>
          <a:p>
            <a:endParaRPr lang="en-ZA" sz="1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78C4-3960-45F6-90AD-114C955B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703" y="7157192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3CE56F2-6480-7242-938E-57CEB721612C}" type="slidenum">
              <a:rPr kumimoji="0" lang="en-US" sz="132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2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3F8203-2ECD-D014-CA05-8C5F1DB754A9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0799765" cy="1461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00834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ctr" defTabSz="10083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ZA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. COMPETITIVENESS IMPROVEMENT SERVICES (CIS)</a:t>
            </a:r>
          </a:p>
        </p:txBody>
      </p:sp>
    </p:spTree>
    <p:extLst>
      <p:ext uri="{BB962C8B-B14F-4D97-AF65-F5344CB8AC3E}">
        <p14:creationId xmlns:p14="http://schemas.microsoft.com/office/powerpoint/2010/main" val="13092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2269-712E-410E-99A6-432F88BE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95610"/>
            <a:ext cx="9314796" cy="972794"/>
          </a:xfrm>
        </p:spPr>
        <p:txBody>
          <a:bodyPr>
            <a:normAutofit/>
          </a:bodyPr>
          <a:lstStyle/>
          <a:p>
            <a:pPr algn="ctr" defTabSz="1007943">
              <a:spcBef>
                <a:spcPct val="0"/>
              </a:spcBef>
            </a:pPr>
            <a:r>
              <a:rPr lang="en-ZA" sz="36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BUILDING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CF4E-3AB0-4F44-89C6-250A738FC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8D40AD-D250-4388-91A4-61187914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42424"/>
              </p:ext>
            </p:extLst>
          </p:nvPr>
        </p:nvGraphicFramePr>
        <p:xfrm>
          <a:off x="0" y="1046657"/>
          <a:ext cx="10799763" cy="64174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1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NAME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SHOULD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 Awareness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(PAP)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day to 1 Day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that need to understand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 SA products and services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 and competitiveness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1295" algn="l"/>
                          <a:tab pos="255905" algn="l"/>
                        </a:tabLs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Productivity?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1295" algn="l"/>
                          <a:tab pos="255905" algn="l"/>
                        </a:tabLs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Measure productivity?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1295" algn="l"/>
                          <a:tab pos="255905" algn="l"/>
                        </a:tabLs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productivity can be improved and their role in its enhancement.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Start-Up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 (BSUW)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 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Emerging, Start-ups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an understanding of productivity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entrepreneurship, and identify the characteristics of a successful entrepreneur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an understanding of Operationalising the Business Plan. 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of Action Plans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Performance Improvement Workshops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(BPIW)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days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Business Owners, managers, supervisors. Team leaders interested in operation improvement.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SMMEs and Cooperatives in operation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profitability, growth and employment creation within the SMME sector through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Wastage elimination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sales and maximised profits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operational costs through speed and quality improvement. </a:t>
                      </a:r>
                    </a:p>
                    <a:p>
                      <a:pPr marL="185738" lvl="0" indent="-18573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an Early warning system (EWS) </a:t>
                      </a:r>
                      <a:endParaRPr lang="en-ZA" sz="13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69" marR="636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1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Productivity Champion Training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1-7 Days 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3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Business Owners, managers, supervisors. Team leaders interested in operation </a:t>
                      </a:r>
                    </a:p>
                  </a:txBody>
                  <a:tcPr marL="63669" marR="63669" marT="0" marB="0"/>
                </a:tc>
                <a:tc>
                  <a:txBody>
                    <a:bodyPr/>
                    <a:lstStyle/>
                    <a:p>
                      <a:pPr marL="0" marR="0" lvl="0" indent="0" algn="l" defTabSz="4573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Interested in sustained improvement of the company to the benefit of both workers, management, and owners through customised modules such as: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Introduction to Productivity SA and Productivity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Organisational Performance: Profitability and Sustainability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Quality and Customer Satisfaction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Early Warning Systems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Improvement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Change Management</a:t>
                      </a:r>
                    </a:p>
                    <a:p>
                      <a:pPr marL="185738" marR="0" lvl="0" indent="-185738" algn="l" defTabSz="457383" rtl="0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ZA" sz="1300" b="0" i="0" u="none" strike="noStrike" cap="none" spc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Project Management</a:t>
                      </a:r>
                    </a:p>
                  </a:txBody>
                  <a:tcPr marL="63669" marR="63669" marT="0" marB="0"/>
                </a:tc>
                <a:extLst>
                  <a:ext uri="{0D108BD9-81ED-4DB2-BD59-A6C34878D82A}">
                    <a16:rowId xmlns:a16="http://schemas.microsoft.com/office/drawing/2014/main" val="229601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131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9F88F45230844BBA0588778DBF361" ma:contentTypeVersion="0" ma:contentTypeDescription="Create a new document." ma:contentTypeScope="" ma:versionID="95704f90f015ab161081898b90cb65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4CDD27-343E-4791-B821-1C20038D61EA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95C875-D100-47AE-8715-891C496AA1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B1354-DC9E-4193-98A9-ABB3B4D290D5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2324</Words>
  <Application>Microsoft Office PowerPoint</Application>
  <PresentationFormat>Custom</PresentationFormat>
  <Paragraphs>415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Arial MT</vt:lpstr>
      <vt:lpstr>Arial Unicode MS</vt:lpstr>
      <vt:lpstr>Calibri</vt:lpstr>
      <vt:lpstr>Calibri Light</vt:lpstr>
      <vt:lpstr>Symbol</vt:lpstr>
      <vt:lpstr>Wingdings</vt:lpstr>
      <vt:lpstr>Office Theme</vt:lpstr>
      <vt:lpstr>3_Office Theme</vt:lpstr>
      <vt:lpstr>4_Office Theme</vt:lpstr>
      <vt:lpstr>PowerPoint Presentation</vt:lpstr>
      <vt:lpstr>CONTENTS</vt:lpstr>
      <vt:lpstr>PRODUCTIVITY SA MANDATE</vt:lpstr>
      <vt:lpstr>PowerPoint Presentation</vt:lpstr>
      <vt:lpstr>Functions of Productivity South Africa</vt:lpstr>
      <vt:lpstr>PRODUCTIVITY SA ENTERPRISE  SUPPORT PROGRAMMES </vt:lpstr>
      <vt:lpstr>ENTERPRISE DEVELOPMENT &amp; SUPPORT PROGRAMMES </vt:lpstr>
      <vt:lpstr>ENTERPRISE SUPPORT PROGRAMMES </vt:lpstr>
      <vt:lpstr>CAPACITY BUILDING WORKSHOPS</vt:lpstr>
      <vt:lpstr>A. KAIZEN PROGRAMME</vt:lpstr>
      <vt:lpstr>PowerPoint Presentation</vt:lpstr>
      <vt:lpstr>PowerPoint Presentation</vt:lpstr>
      <vt:lpstr>Kaizen Programme Overview 4 Month Programme</vt:lpstr>
      <vt:lpstr>PowerPoint Presentation</vt:lpstr>
      <vt:lpstr>PowerPoint Presentation</vt:lpstr>
      <vt:lpstr>OBJECTIVES</vt:lpstr>
      <vt:lpstr>PowerPoint Presentation</vt:lpstr>
      <vt:lpstr>BEST OPERATING PRACTICES - WORLD CLASS </vt:lpstr>
      <vt:lpstr>BEST OPERATING PRACTICES</vt:lpstr>
      <vt:lpstr>WORKPLACE TRANSFORMATION TOOLKIT  MANAGEMENT SYSTEM</vt:lpstr>
      <vt:lpstr>WORKPLACE TRANSFORMATION TOOLKIT:  FOUNDATION TOOLKITS (6 -12MONTHS)</vt:lpstr>
      <vt:lpstr>PowerPoint Presentation</vt:lpstr>
      <vt:lpstr>COMPANY OUTCOMES</vt:lpstr>
      <vt:lpstr>2. Business Turnaround &amp; Recovery (BT&amp;R) Programme</vt:lpstr>
      <vt:lpstr>Qualifying Criteria</vt:lpstr>
      <vt:lpstr>BT &amp; R PROCESS FLOW</vt:lpstr>
      <vt:lpstr>Turnaround &amp; Recovery Strategies</vt:lpstr>
      <vt:lpstr>BT&amp;R Newsletters – Our Impact</vt:lpstr>
      <vt:lpstr>PowerPoint Presentation</vt:lpstr>
      <vt:lpstr> </vt:lpstr>
      <vt:lpstr>PRIORITY SECTORS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Thabs Thabs</dc:creator>
  <cp:lastModifiedBy>Amukelani Kubayi</cp:lastModifiedBy>
  <cp:revision>2</cp:revision>
  <dcterms:created xsi:type="dcterms:W3CDTF">2019-10-06T11:42:39Z</dcterms:created>
  <dcterms:modified xsi:type="dcterms:W3CDTF">2025-11-25T14:29:37Z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0x0101008639F88F45230844BBA0588778DBF361</vt:lpwstr>
  </property>
</Properties>
</file>